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  <p:sldMasterId id="2147483679" r:id="rId2"/>
    <p:sldMasterId id="2147483694" r:id="rId3"/>
  </p:sldMasterIdLst>
  <p:notesMasterIdLst>
    <p:notesMasterId r:id="rId24"/>
  </p:notesMasterIdLst>
  <p:sldIdLst>
    <p:sldId id="256" r:id="rId4"/>
    <p:sldId id="274" r:id="rId5"/>
    <p:sldId id="281" r:id="rId6"/>
    <p:sldId id="321" r:id="rId7"/>
    <p:sldId id="312" r:id="rId8"/>
    <p:sldId id="315" r:id="rId9"/>
    <p:sldId id="316" r:id="rId10"/>
    <p:sldId id="317" r:id="rId11"/>
    <p:sldId id="318" r:id="rId12"/>
    <p:sldId id="320" r:id="rId13"/>
    <p:sldId id="303" r:id="rId14"/>
    <p:sldId id="296" r:id="rId15"/>
    <p:sldId id="307" r:id="rId16"/>
    <p:sldId id="323" r:id="rId17"/>
    <p:sldId id="306" r:id="rId18"/>
    <p:sldId id="302" r:id="rId19"/>
    <p:sldId id="322" r:id="rId20"/>
    <p:sldId id="310" r:id="rId21"/>
    <p:sldId id="311" r:id="rId22"/>
    <p:sldId id="272" r:id="rId23"/>
  </p:sldIdLst>
  <p:sldSz cx="18288000" cy="10287000"/>
  <p:notesSz cx="6797675" cy="9929813"/>
  <p:embeddedFontLst>
    <p:embeddedFont>
      <p:font typeface="Aileron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Aileron" panose="020B0604020202020204" charset="0"/>
      <p:regular r:id="rId33"/>
    </p:embeddedFont>
    <p:embeddedFont>
      <p:font typeface="Agrandir Tight Heavy" panose="020B0604020202020204" charset="0"/>
      <p:regular r:id="rId34"/>
    </p:embeddedFont>
    <p:embeddedFont>
      <p:font typeface="Aileron Heavy" panose="020B0604020202020204" charset="0"/>
      <p:regular r:id="rId35"/>
    </p:embeddedFont>
    <p:embeddedFont>
      <p:font typeface="Arial Black" panose="020B0A04020102020204" pitchFamily="34" charset="0"/>
      <p:bold r:id="rId36"/>
    </p:embeddedFont>
    <p:embeddedFont>
      <p:font typeface="Akzidenz-Grotesk Heavy" panose="020B0604020202020204" charset="0"/>
      <p:regular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3648" autoAdjust="0"/>
  </p:normalViewPr>
  <p:slideViewPr>
    <p:cSldViewPr>
      <p:cViewPr varScale="1">
        <p:scale>
          <a:sx n="42" d="100"/>
          <a:sy n="42" d="100"/>
        </p:scale>
        <p:origin x="6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37.1\&#1073;&#1091;&#1093;&#1075;&#1072;&#1083;&#1090;&#1077;&#1088;&#1080;&#1103;\&#1054;&#1083;&#1100;&#1075;&#1072;%20&#1070;&#1088;&#1100;&#1077;&#1074;&#1085;&#1072;\&#1044;&#1072;&#1090;&#1093;&#1072;&#1077;&#1074;&#1072;\2024&#1075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757559681243186E-2"/>
          <c:y val="0"/>
          <c:w val="0.97340742705625838"/>
          <c:h val="0.7178188293586362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softEdge rad="50800"/>
            </a:effectLst>
            <a:scene3d>
              <a:camera prst="orthographicFront"/>
              <a:lightRig rig="threePt" dir="t"/>
            </a:scene3d>
            <a:sp3d>
              <a:bevelT w="165100"/>
              <a:bevelB w="165100"/>
            </a:sp3d>
          </c:spPr>
          <c:invertIfNegative val="0"/>
          <c:dLbls>
            <c:dLbl>
              <c:idx val="0"/>
              <c:layout>
                <c:manualLayout>
                  <c:x val="-3.3845092837489398E-2"/>
                  <c:y val="4.8950974827828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757559681243273E-2"/>
                  <c:y val="7.3426462241742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548806365618653E-2"/>
                  <c:y val="-2.4475487413915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Работа койки</c:v>
                </c:pt>
                <c:pt idx="1">
                  <c:v>Оборот койки</c:v>
                </c:pt>
                <c:pt idx="2">
                  <c:v>Ср. длит.пребыв.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353.8</c:v>
                </c:pt>
                <c:pt idx="1">
                  <c:v>96.5</c:v>
                </c:pt>
                <c:pt idx="2">
                  <c:v>3.67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F-4F83-99CE-7D1B7AB812D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FF0000"/>
            </a:solidFill>
            <a:ln w="76200">
              <a:solidFill>
                <a:srgbClr val="C00000"/>
              </a:solidFill>
              <a:prstDash val="dash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contourW="76200">
              <a:bevelT w="63500" h="25400"/>
              <a:contourClr>
                <a:srgbClr val="C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C00000"/>
                </a:solidFill>
                <a:prstDash val="dashDot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contourW="76200">
                <a:bevelT w="133350"/>
                <a:bevelB w="133350"/>
                <a:contourClr>
                  <a:srgbClr val="C00000"/>
                </a:contourClr>
              </a:sp3d>
            </c:spPr>
          </c:dPt>
          <c:dLbls>
            <c:dLbl>
              <c:idx val="0"/>
              <c:layout>
                <c:manualLayout>
                  <c:x val="2.9626543765959471E-2"/>
                  <c:y val="-1.468529244834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750147453627891E-3"/>
                  <c:y val="-7.3426462241742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Работа койки</c:v>
                </c:pt>
                <c:pt idx="1">
                  <c:v>Оборот койки</c:v>
                </c:pt>
                <c:pt idx="2">
                  <c:v>Ср. длит.пребыв.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302.60000000000002</c:v>
                </c:pt>
                <c:pt idx="1">
                  <c:v>71.8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7F-4F83-99CE-7D1B7AB812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shape val="box"/>
        <c:axId val="213686600"/>
        <c:axId val="213686992"/>
        <c:axId val="0"/>
      </c:bar3DChart>
      <c:catAx>
        <c:axId val="2136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86992"/>
        <c:crosses val="autoZero"/>
        <c:auto val="0"/>
        <c:lblAlgn val="ctr"/>
        <c:lblOffset val="100"/>
        <c:noMultiLvlLbl val="0"/>
      </c:catAx>
      <c:valAx>
        <c:axId val="21368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8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97375717805842E-2"/>
          <c:y val="2.5328045325779036E-2"/>
          <c:w val="0.96774137362964341"/>
          <c:h val="0.94934390934844193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CE-44E4-BBE5-CF96EE2F200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D3-4385-9E3A-35738C7088DE}"/>
              </c:ext>
            </c:extLst>
          </c:dPt>
          <c:dPt>
            <c:idx val="2"/>
            <c:bubble3D val="0"/>
            <c:explosion val="2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CE-44E4-BBE5-CF96EE2F2001}"/>
              </c:ext>
            </c:extLst>
          </c:dPt>
          <c:dPt>
            <c:idx val="3"/>
            <c:bubble3D val="0"/>
            <c:explosion val="1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CE-44E4-BBE5-CF96EE2F2001}"/>
              </c:ext>
            </c:extLst>
          </c:dPt>
          <c:dPt>
            <c:idx val="4"/>
            <c:bubble3D val="0"/>
            <c:explosion val="1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CE-44E4-BBE5-CF96EE2F2001}"/>
              </c:ext>
            </c:extLst>
          </c:dPt>
          <c:dLbls>
            <c:dLbl>
              <c:idx val="0"/>
              <c:layout>
                <c:manualLayout>
                  <c:x val="0.12426520903637045"/>
                  <c:y val="1.024810719807838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 эффектом</a:t>
                    </a:r>
                  </a:p>
                  <a:p>
                    <a:fld id="{276A991F-C27E-49A0-B53B-14FA0F0583A0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CE-44E4-BBE5-CF96EE2F20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D3-4385-9E3A-35738C7088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158288807649032"/>
                  <c:y val="0.3273341363869504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 эффектом </a:t>
                    </a:r>
                    <a:fld id="{71FDD489-3F9B-44E1-8778-599EB061E706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CE-44E4-BBE5-CF96EE2F20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092261904762014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Без эффекта, гистерэктомия 1,2%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CE-44E4-BBE5-CF96EE2F2001}"/>
                </c:ext>
                <c:ext xmlns:c15="http://schemas.microsoft.com/office/drawing/2012/chart" uri="{CE6537A1-D6FC-4f65-9D91-7224C49458BB}">
                  <c15:layout>
                    <c:manualLayout>
                      <c:w val="0.24744082770903636"/>
                      <c:h val="0.24283247044848744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Без эффекта</a:t>
                    </a:r>
                  </a:p>
                  <a:p>
                    <a:r>
                      <a:rPr lang="ru-RU"/>
                      <a:t> 38,5%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CE-44E4-BBE5-CF96EE2F20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Консерв.методы</c:v>
                </c:pt>
                <c:pt idx="2">
                  <c:v>Компрес.швы с эф.</c:v>
                </c:pt>
                <c:pt idx="3">
                  <c:v>Б/эф., гистерэктомия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61.5</c:v>
                </c:pt>
                <c:pt idx="2">
                  <c:v>37.299999999999997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CE-44E4-BBE5-CF96EE2F20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57150" cap="flat" cmpd="sng" algn="ctr">
              <a:solidFill>
                <a:schemeClr val="bg1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2302267550799197"/>
          <c:w val="1"/>
          <c:h val="0.73079174703133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dLbl>
              <c:idx val="0"/>
              <c:layout>
                <c:manualLayout>
                  <c:x val="1.3008130081300813E-2"/>
                  <c:y val="-6.886499400120657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04-4968-9C98-333EEB955E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040650406503467E-3"/>
                  <c:y val="-6.442209116241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951219512195121E-2"/>
                  <c:y val="-8.663660535635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ПОНРП</c:v>
                </c:pt>
                <c:pt idx="1">
                  <c:v>ГСЗ</c:v>
                </c:pt>
                <c:pt idx="2">
                  <c:v>ПРК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</c:v>
                </c:pt>
                <c:pt idx="1">
                  <c:v>33.299999999999997</c:v>
                </c:pt>
                <c:pt idx="2">
                  <c:v>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8F-433F-9B31-3CFCA36C8D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0"/>
              <c:layout>
                <c:manualLayout>
                  <c:x val="6.504065040650377E-3"/>
                  <c:y val="-4.887193122666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42276422764227E-2"/>
                  <c:y val="-4.442902838787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99186991869801E-2"/>
                  <c:y val="-4.442902838787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ПОНРП</c:v>
                </c:pt>
                <c:pt idx="1">
                  <c:v>ГСЗ</c:v>
                </c:pt>
                <c:pt idx="2">
                  <c:v>ПРК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8F-433F-9B31-3CFCA36C8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4862928"/>
        <c:axId val="354857440"/>
        <c:axId val="0"/>
      </c:bar3DChart>
      <c:catAx>
        <c:axId val="35486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857440"/>
        <c:crosses val="autoZero"/>
        <c:auto val="1"/>
        <c:lblAlgn val="ctr"/>
        <c:lblOffset val="100"/>
        <c:noMultiLvlLbl val="0"/>
      </c:catAx>
      <c:valAx>
        <c:axId val="3548574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54862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204878048780489"/>
          <c:y val="0.22935348941915693"/>
          <c:w val="0.35244427373407594"/>
          <c:h val="0.10281758190109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 b="1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0"/>
          <c:w val="0.99988634915781149"/>
          <c:h val="0.652067753387451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3.0148596974505209E-3"/>
                  <c:y val="-4.4713341710076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F3-4A14-B3E9-1D63A30E66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90614886731392E-4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90614886731392E-4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724919093851136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Преэклампсия лег</c:v>
                </c:pt>
                <c:pt idx="1">
                  <c:v>Тяж. преэклампсия</c:v>
                </c:pt>
                <c:pt idx="2">
                  <c:v>ГАГ</c:v>
                </c:pt>
                <c:pt idx="3">
                  <c:v>ХАГ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31.8</c:v>
                </c:pt>
                <c:pt idx="1">
                  <c:v>10.199999999999999</c:v>
                </c:pt>
                <c:pt idx="2" formatCode="0.0">
                  <c:v>48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F3-4A14-B3E9-1D63A30E66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3.4670886520680996E-2"/>
                  <c:y val="-3.726111809173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F3-4A14-B3E9-1D63A30E66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89158184703125E-2"/>
                  <c:y val="-3.47770435522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F3-4A14-B3E9-1D63A30E66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56982072156234E-2"/>
                  <c:y val="-2.6135516149691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F3-4A14-B3E9-1D63A30E66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Преэклампсия лег</c:v>
                </c:pt>
                <c:pt idx="1">
                  <c:v>Тяж. преэклампсия</c:v>
                </c:pt>
                <c:pt idx="2">
                  <c:v>ГАГ</c:v>
                </c:pt>
                <c:pt idx="3">
                  <c:v>ХАГ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34.200000000000003</c:v>
                </c:pt>
                <c:pt idx="1">
                  <c:v>15.8</c:v>
                </c:pt>
                <c:pt idx="2">
                  <c:v>42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F3-4A14-B3E9-1D63A30E6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4864104"/>
        <c:axId val="354856656"/>
        <c:axId val="0"/>
      </c:bar3DChart>
      <c:catAx>
        <c:axId val="354864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856656"/>
        <c:crosses val="autoZero"/>
        <c:auto val="1"/>
        <c:lblAlgn val="ctr"/>
        <c:lblOffset val="100"/>
        <c:noMultiLvlLbl val="0"/>
      </c:catAx>
      <c:valAx>
        <c:axId val="35485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4864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845698595927938"/>
          <c:y val="0.87768950756155484"/>
          <c:w val="0.35777731724015482"/>
          <c:h val="0.11681076378557444"/>
        </c:manualLayout>
      </c:layout>
      <c:overlay val="0"/>
      <c:txPr>
        <a:bodyPr/>
        <a:lstStyle/>
        <a:p>
          <a:pPr>
            <a:defRPr sz="3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8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83490332504795E-2"/>
          <c:y val="3.8545553762000299E-2"/>
          <c:w val="0.96683654332804425"/>
          <c:h val="0.67677937745479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4811050203217565E-3"/>
                  <c:y val="1.4881970267646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6D-4A76-8BD3-72D1BF268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94065224390866E-3"/>
                  <c:y val="-1.913676258193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6D-4A76-8BD3-72D1BF268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098965042158742E-3"/>
                  <c:y val="-3.144004333578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6D-4A76-8BD3-72D1BF268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ПНС</c:v>
                </c:pt>
                <c:pt idx="1">
                  <c:v>РНС</c:v>
                </c:pt>
                <c:pt idx="2">
                  <c:v>Мертворожд.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5.3</c:v>
                </c:pt>
                <c:pt idx="1">
                  <c:v>0.6</c:v>
                </c:pt>
                <c:pt idx="2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6D-4A76-8BD3-72D1BF2687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085274997159172E-3"/>
                  <c:y val="-2.766577134131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5E-4D27-A50E-239BBB4E79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559517058648151E-3"/>
                  <c:y val="2.074932850598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F1-4CA5-B9B9-836511B4B4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18760499375017E-2"/>
                  <c:y val="1.729110708831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C2-4255-B46B-13A9139CD1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ПНС</c:v>
                </c:pt>
                <c:pt idx="1">
                  <c:v>РНС</c:v>
                </c:pt>
                <c:pt idx="2">
                  <c:v>Мертворожд.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3.7</c:v>
                </c:pt>
                <c:pt idx="1">
                  <c:v>1.2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6D-4A76-8BD3-72D1BF2687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54857048"/>
        <c:axId val="354859400"/>
        <c:axId val="0"/>
      </c:bar3DChart>
      <c:catAx>
        <c:axId val="354857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859400"/>
        <c:crosses val="autoZero"/>
        <c:auto val="1"/>
        <c:lblAlgn val="ctr"/>
        <c:lblOffset val="100"/>
        <c:noMultiLvlLbl val="0"/>
      </c:catAx>
      <c:valAx>
        <c:axId val="354859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54857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162210799012563"/>
          <c:y val="0.85391301837922151"/>
          <c:w val="0.50237890252760686"/>
          <c:h val="0.112691182461208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754926391420719E-3"/>
          <c:y val="9.7050467576516586E-2"/>
          <c:w val="0.99719825714976584"/>
          <c:h val="0.63419869680996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7785138719414034E-2"/>
                  <c:y val="-3.673693380078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95613185836494E-2"/>
                  <c:y val="-1.836846690039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38854039560529E-2"/>
                  <c:y val="-3.148880040067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483371701976294E-3"/>
                  <c:y val="-1.8368416156753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Доношенные</c:v>
                </c:pt>
                <c:pt idx="1">
                  <c:v>Недоношенные</c:v>
                </c:pt>
                <c:pt idx="3">
                  <c:v>Доношенные</c:v>
                </c:pt>
                <c:pt idx="4">
                  <c:v>Недоношенные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1.7</c:v>
                </c:pt>
                <c:pt idx="1">
                  <c:v>86.4</c:v>
                </c:pt>
                <c:pt idx="3">
                  <c:v>0.4</c:v>
                </c:pt>
                <c:pt idx="4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62-4783-9FC3-39B9B2980B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3338854039560529E-2"/>
                  <c:y val="-3.148880040067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37971061280264E-2"/>
                  <c:y val="-2.6175230043173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820948932844978E-3"/>
                  <c:y val="-5.510540070118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12399275897455E-2"/>
                  <c:y val="-1.31203335002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62-4783-9FC3-39B9B2980B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Доношенные</c:v>
                </c:pt>
                <c:pt idx="1">
                  <c:v>Недоношенные</c:v>
                </c:pt>
                <c:pt idx="3">
                  <c:v>Доношенные</c:v>
                </c:pt>
                <c:pt idx="4">
                  <c:v>Недоношенные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54.3</c:v>
                </c:pt>
                <c:pt idx="3">
                  <c:v>0.6</c:v>
                </c:pt>
                <c:pt idx="4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562-4783-9FC3-39B9B2980B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4862536"/>
        <c:axId val="354859792"/>
        <c:axId val="0"/>
      </c:bar3DChart>
      <c:catAx>
        <c:axId val="354862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859792"/>
        <c:crosses val="autoZero"/>
        <c:auto val="1"/>
        <c:lblAlgn val="ctr"/>
        <c:lblOffset val="100"/>
        <c:noMultiLvlLbl val="0"/>
      </c:catAx>
      <c:valAx>
        <c:axId val="354859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48625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72837461537674"/>
          <c:y val="6.0761720517693907E-2"/>
          <c:w val="0.57764348069724392"/>
          <c:h val="0.91231140827224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Мед.центры</c:v>
                </c:pt>
                <c:pt idx="1">
                  <c:v>ГП 8</c:v>
                </c:pt>
                <c:pt idx="2">
                  <c:v>ГП 9</c:v>
                </c:pt>
                <c:pt idx="3">
                  <c:v>ГП 13</c:v>
                </c:pt>
                <c:pt idx="4">
                  <c:v>ГКБ 8</c:v>
                </c:pt>
                <c:pt idx="5">
                  <c:v>ГП 19</c:v>
                </c:pt>
                <c:pt idx="6">
                  <c:v>ГП 21</c:v>
                </c:pt>
                <c:pt idx="7">
                  <c:v>ГП 25</c:v>
                </c:pt>
                <c:pt idx="8">
                  <c:v>ГП 20</c:v>
                </c:pt>
                <c:pt idx="9">
                  <c:v>ГП 28</c:v>
                </c:pt>
                <c:pt idx="10">
                  <c:v>Необслед.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8A-405C-B1C0-242BB2AED2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4860184"/>
        <c:axId val="354860968"/>
      </c:barChart>
      <c:valAx>
        <c:axId val="354860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4860184"/>
        <c:crosses val="autoZero"/>
        <c:crossBetween val="between"/>
      </c:valAx>
      <c:catAx>
        <c:axId val="354860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86096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noFill/>
  </c:spPr>
  <c:txPr>
    <a:bodyPr/>
    <a:lstStyle/>
    <a:p>
      <a:pPr>
        <a:defRPr sz="20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03697868974593E-2"/>
          <c:y val="1.2512070870654092E-2"/>
          <c:w val="0.97742476077537277"/>
          <c:h val="0.641595507894745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rgbClr val="00B0F0"/>
            </a:solidFill>
            <a:ln w="76200" cap="flat" cmpd="sng" algn="ctr">
              <a:noFill/>
              <a:round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РДС</c:v>
                </c:pt>
                <c:pt idx="1">
                  <c:v>ВУП.</c:v>
                </c:pt>
                <c:pt idx="2">
                  <c:v>ВУИ</c:v>
                </c:pt>
                <c:pt idx="3">
                  <c:v>Аспирация механическая</c:v>
                </c:pt>
                <c:pt idx="4">
                  <c:v>Некротиз. Колит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33.299999999999997</c:v>
                </c:pt>
                <c:pt idx="1">
                  <c:v>66.7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5-C413-4AF9-AFF6-0564A21651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FF0000"/>
            </a:solidFill>
            <a:ln w="76200">
              <a:prstDash val="dash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6200" cap="rnd"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13-4AF9-AFF6-0564A216516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chemeClr val="accent2">
                    <a:shade val="95000"/>
                    <a:satMod val="105000"/>
                  </a:schemeClr>
                </a:solidFill>
                <a:prstDash val="dash"/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13-4AF9-AFF6-0564A216516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РДС</c:v>
                </c:pt>
                <c:pt idx="1">
                  <c:v>ВУП.</c:v>
                </c:pt>
                <c:pt idx="2">
                  <c:v>ВУИ</c:v>
                </c:pt>
                <c:pt idx="3">
                  <c:v>Аспирация механическая</c:v>
                </c:pt>
                <c:pt idx="4">
                  <c:v>Некротиз. Колит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16.7</c:v>
                </c:pt>
                <c:pt idx="1">
                  <c:v>16.7</c:v>
                </c:pt>
                <c:pt idx="2">
                  <c:v>33.299999999999997</c:v>
                </c:pt>
                <c:pt idx="3">
                  <c:v>16.7</c:v>
                </c:pt>
                <c:pt idx="4">
                  <c:v>16.7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B-C413-4AF9-AFF6-0564A21651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gapDepth val="55"/>
        <c:shape val="box"/>
        <c:axId val="359180008"/>
        <c:axId val="359179224"/>
        <c:axId val="0"/>
      </c:bar3DChart>
      <c:catAx>
        <c:axId val="359180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ru-RU"/>
          </a:p>
        </c:txPr>
        <c:crossAx val="359179224"/>
        <c:crosses val="autoZero"/>
        <c:auto val="1"/>
        <c:lblAlgn val="ctr"/>
        <c:lblOffset val="100"/>
        <c:noMultiLvlLbl val="0"/>
      </c:catAx>
      <c:valAx>
        <c:axId val="35917922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9180008"/>
        <c:crosses val="autoZero"/>
        <c:crossBetween val="between"/>
      </c:valAx>
      <c:spPr>
        <a:scene3d>
          <a:camera prst="orthographicFront"/>
          <a:lightRig rig="threePt" dir="t"/>
        </a:scene3d>
        <a:sp3d prstMaterial="metal"/>
      </c:spPr>
    </c:plotArea>
    <c:legend>
      <c:legendPos val="b"/>
      <c:layout>
        <c:manualLayout>
          <c:xMode val="edge"/>
          <c:yMode val="edge"/>
          <c:x val="0.33447894484887508"/>
          <c:y val="0.86148914154246048"/>
          <c:w val="0.3276467180584044"/>
          <c:h val="0.13123825964690533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06088928857952E-2"/>
          <c:y val="0"/>
          <c:w val="0.96541900311179463"/>
          <c:h val="0.8131459918892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dkEdge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доношенные</c:v>
                </c:pt>
                <c:pt idx="1">
                  <c:v>недоношенные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42.6</c:v>
                </c:pt>
                <c:pt idx="1">
                  <c:v>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3-4CA0-A8E9-F9D833FB25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>
                <a:rot lat="0" lon="0" rev="7800000"/>
              </a:lightRig>
            </a:scene3d>
            <a:sp3d prstMaterial="dkEdge">
              <a:bevelT w="203200" h="184150"/>
              <a:bevelB w="203200" h="184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доношенные</c:v>
                </c:pt>
                <c:pt idx="1">
                  <c:v>недоношенные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81.599999999999994</c:v>
                </c:pt>
                <c:pt idx="1">
                  <c:v>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73-4CA0-A8E9-F9D833FB2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294272"/>
        <c:axId val="439295056"/>
      </c:barChart>
      <c:catAx>
        <c:axId val="4392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295056"/>
        <c:crosses val="autoZero"/>
        <c:auto val="1"/>
        <c:lblAlgn val="ctr"/>
        <c:lblOffset val="100"/>
        <c:noMultiLvlLbl val="0"/>
      </c:catAx>
      <c:valAx>
        <c:axId val="439295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929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freezing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0F-4F98-8A45-007F6E09AE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freezing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F-4F98-8A45-007F6E09AE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freezing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0F-4F98-8A45-007F6E09AEF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F234CD1-9314-4EEF-B94B-A0898F25774D}" type="VALUE"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83597343655501E-2"/>
                      <c:h val="6.661844610331281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AFA0944-7920-48C0-ADE9-6B91A0E83AD5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11BE1C6-6133-4A7E-BA09-29E6C5CB39BE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ВПР плода</c:v>
                </c:pt>
                <c:pt idx="1">
                  <c:v>ЗВРП</c:v>
                </c:pt>
                <c:pt idx="2">
                  <c:v>Церебральная эшемия.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0.26</c:v>
                </c:pt>
                <c:pt idx="1">
                  <c:v>0.223</c:v>
                </c:pt>
                <c:pt idx="2">
                  <c:v>0.123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0F-4F98-8A45-007F6E09AE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sunse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sunse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sunset" dir="t"/>
              </a:scene3d>
              <a:sp3d prstMaterial="metal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ВПР плода</c:v>
                </c:pt>
                <c:pt idx="1">
                  <c:v>ЗВРП</c:v>
                </c:pt>
                <c:pt idx="2">
                  <c:v>Церебральная эшемия.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0.14399999999999999</c:v>
                </c:pt>
                <c:pt idx="1">
                  <c:v>0.122</c:v>
                </c:pt>
                <c:pt idx="2">
                  <c:v>5.8000000000000003E-2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17080"/>
        <c:axId val="428621000"/>
      </c:barChart>
      <c:catAx>
        <c:axId val="42861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8621000"/>
        <c:crosses val="autoZero"/>
        <c:auto val="1"/>
        <c:lblAlgn val="ctr"/>
        <c:lblOffset val="100"/>
        <c:noMultiLvlLbl val="0"/>
      </c:catAx>
      <c:valAx>
        <c:axId val="4286210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61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</c:view3D>
    <c:floor>
      <c:thickness val="0"/>
      <c:spPr>
        <a:solidFill>
          <a:schemeClr val="accent3">
            <a:lumMod val="60000"/>
            <a:lumOff val="40000"/>
            <a:alpha val="78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0402639628045E-4"/>
          <c:y val="5.7739374940780977E-2"/>
          <c:w val="0.8595395742655928"/>
          <c:h val="0.794116332170972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dLbl>
              <c:idx val="0"/>
              <c:layout>
                <c:manualLayout>
                  <c:x val="-7.4583696708627563E-3"/>
                  <c:y val="-1.679994735134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396142202333236E-2"/>
                  <c:y val="-2.51999210270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66695736690187E-2"/>
                  <c:y val="-2.099993418918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Вакцинировано</c:v>
                </c:pt>
                <c:pt idx="1">
                  <c:v>Медотвод</c:v>
                </c:pt>
                <c:pt idx="2">
                  <c:v>Отказы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96.6</c:v>
                </c:pt>
                <c:pt idx="1">
                  <c:v>1.2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1C-4205-88A2-2242E477F7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dLbl>
              <c:idx val="1"/>
              <c:layout>
                <c:manualLayout>
                  <c:x val="8.7014312826731895E-3"/>
                  <c:y val="-9.449970385132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375109012588202E-2"/>
                  <c:y val="-6.509979598646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Вакцинировано</c:v>
                </c:pt>
                <c:pt idx="1">
                  <c:v>Медотвод</c:v>
                </c:pt>
                <c:pt idx="2">
                  <c:v>Отказы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95.4</c:v>
                </c:pt>
                <c:pt idx="1">
                  <c:v>2.4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71C-4205-88A2-2242E477F7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182360"/>
        <c:axId val="359181576"/>
        <c:axId val="361441064"/>
      </c:bar3DChart>
      <c:catAx>
        <c:axId val="35918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359181576"/>
        <c:crosses val="autoZero"/>
        <c:auto val="1"/>
        <c:lblAlgn val="ctr"/>
        <c:lblOffset val="100"/>
        <c:noMultiLvlLbl val="0"/>
      </c:catAx>
      <c:valAx>
        <c:axId val="359181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9182360"/>
        <c:crosses val="autoZero"/>
        <c:crossBetween val="between"/>
      </c:valAx>
      <c:serAx>
        <c:axId val="361441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59181576"/>
        <c:crosses val="autoZero"/>
      </c:serAx>
    </c:plotArea>
    <c:plotVisOnly val="1"/>
    <c:dispBlanksAs val="gap"/>
    <c:showDLblsOverMax val="0"/>
  </c:chart>
  <c:txPr>
    <a:bodyPr/>
    <a:lstStyle/>
    <a:p>
      <a:pPr>
        <a:defRPr sz="28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Фонд оплаты труда (тыс.тенге)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CA43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44-47D1-A36A-98314ACAA47C}"/>
              </c:ext>
            </c:extLst>
          </c:dPt>
          <c:dLbls>
            <c:dLbl>
              <c:idx val="0"/>
              <c:layout>
                <c:manualLayout>
                  <c:x val="8.6133701089055759E-3"/>
                  <c:y val="-2.286125471003489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fld id="{B58057CF-9D03-4B2A-9EEE-55AA90A59943}" type="VALUE">
                      <a:rPr lang="en-US" b="1"/>
                      <a:pPr>
                        <a:defRPr b="1"/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44-47D1-A36A-98314ACAA47C}"/>
                </c:ext>
                <c:ext xmlns:c15="http://schemas.microsoft.com/office/drawing/2012/chart" uri="{CE6537A1-D6FC-4f65-9D91-7224C49458BB}">
                  <c15:layout>
                    <c:manualLayout>
                      <c:w val="0.21406165245883263"/>
                      <c:h val="0.176828672316635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7845926898542162E-2"/>
                  <c:y val="-5.6126347702308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896 884,0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44-47D1-A36A-98314ACAA47C}"/>
                </c:ext>
                <c:ext xmlns:c15="http://schemas.microsoft.com/office/drawing/2012/chart" uri="{CE6537A1-D6FC-4f65-9D91-7224C49458BB}">
                  <c15:layout>
                    <c:manualLayout>
                      <c:w val="0.29726084702576222"/>
                      <c:h val="5.6391874897446959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778853</c:v>
                </c:pt>
                <c:pt idx="1">
                  <c:v>896884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44-47D1-A36A-98314ACAA4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2060512"/>
        <c:axId val="352061688"/>
        <c:axId val="354012352"/>
      </c:bar3DChart>
      <c:catAx>
        <c:axId val="3520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2061688"/>
        <c:crosses val="autoZero"/>
        <c:auto val="1"/>
        <c:lblAlgn val="ctr"/>
        <c:lblOffset val="100"/>
        <c:noMultiLvlLbl val="0"/>
      </c:catAx>
      <c:valAx>
        <c:axId val="3520616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52060512"/>
        <c:crosses val="autoZero"/>
        <c:crossBetween val="between"/>
      </c:valAx>
      <c:serAx>
        <c:axId val="354012352"/>
        <c:scaling>
          <c:orientation val="minMax"/>
        </c:scaling>
        <c:delete val="1"/>
        <c:axPos val="b"/>
        <c:majorTickMark val="out"/>
        <c:minorTickMark val="none"/>
        <c:tickLblPos val="nextTo"/>
        <c:crossAx val="352061688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03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506610934381935E-2"/>
          <c:y val="2.2629223473324384E-2"/>
          <c:w val="0.9380656304814633"/>
          <c:h val="0.664615566794326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Дифференцированная плата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D0-4795-A0A0-F628F3D1A938}"/>
              </c:ext>
            </c:extLst>
          </c:dPt>
          <c:dLbls>
            <c:dLbl>
              <c:idx val="0"/>
              <c:layout>
                <c:manualLayout>
                  <c:x val="-2.5336787530310542E-2"/>
                  <c:y val="-5.8716564721764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D0-4795-A0A0-F628F3D1A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96832470722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D0-4795-A0A0-F628F3D1A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45D0-4795-A0A0-F628F3D1A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Премия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33530726644478E-3"/>
                  <c:y val="-6.3233223546516032E-2"/>
                </c:manualLayout>
              </c:layout>
              <c:tx>
                <c:rich>
                  <a:bodyPr/>
                  <a:lstStyle/>
                  <a:p>
                    <a:fld id="{06AA304C-9E6E-49A0-9263-0D3990F0B68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B0-4737-9761-DB53524CA65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323802542305033"/>
                  <c:y val="4.5166588247511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B0-4737-9761-DB53524CA6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27402</c:v>
                </c:pt>
                <c:pt idx="1">
                  <c:v>39910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38B0-4737-9761-DB53524CA6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52065608"/>
        <c:axId val="213684640"/>
        <c:axId val="0"/>
      </c:bar3DChart>
      <c:catAx>
        <c:axId val="35206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684640"/>
        <c:crosses val="autoZero"/>
        <c:auto val="1"/>
        <c:lblAlgn val="ctr"/>
        <c:lblOffset val="100"/>
        <c:noMultiLvlLbl val="0"/>
      </c:catAx>
      <c:valAx>
        <c:axId val="2136846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2065608"/>
        <c:crosses val="autoZero"/>
        <c:crossBetween val="between"/>
      </c:valAx>
      <c:spPr>
        <a:noFill/>
        <a:ln w="25427">
          <a:noFill/>
        </a:ln>
      </c:spPr>
    </c:plotArea>
    <c:legend>
      <c:legendPos val="b"/>
      <c:layout>
        <c:manualLayout>
          <c:xMode val="edge"/>
          <c:yMode val="edge"/>
          <c:x val="6.4276525786332056E-2"/>
          <c:y val="0.86496927698813131"/>
          <c:w val="0.88794426609183907"/>
          <c:h val="8.6570479615820831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[Книга1.xlsx]Лист1!$A$12</c:f>
              <c:strCache>
                <c:ptCount val="1"/>
                <c:pt idx="0">
                  <c:v>2023г.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98-46EF-B898-7558D8320C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98-46EF-B898-7558D8320C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[Книга1.xlsx]Лист1!$B$11:$C$11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[Книга1.xlsx]Лист1!$B$12:$C$12</c:f>
              <c:numCache>
                <c:formatCode>#,##0</c:formatCode>
                <c:ptCount val="2"/>
                <c:pt idx="0">
                  <c:v>44788</c:v>
                </c:pt>
                <c:pt idx="1">
                  <c:v>46759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4E98-46EF-B898-7558D8320CE7}"/>
            </c:ext>
          </c:extLst>
        </c:ser>
        <c:ser>
          <c:idx val="1"/>
          <c:order val="1"/>
          <c:tx>
            <c:strRef>
              <c:f>[Книга1.xlsx]Лист1!$A$13</c:f>
              <c:strCache>
                <c:ptCount val="1"/>
                <c:pt idx="0">
                  <c:v>2024г.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88888888888889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98-46EF-B898-7558D8320C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444444444444446E-2"/>
                  <c:y val="-4.166666666666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98-46EF-B898-7558D8320C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[Книга1.xlsx]Лист1!$B$11:$C$11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[Книга1.xlsx]Лист1!$B$13:$C$13</c:f>
              <c:numCache>
                <c:formatCode>#,##0</c:formatCode>
                <c:ptCount val="2"/>
                <c:pt idx="0">
                  <c:v>52333</c:v>
                </c:pt>
                <c:pt idx="1">
                  <c:v>67857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4E98-46EF-B898-7558D8320C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3683072"/>
        <c:axId val="213682680"/>
        <c:axId val="0"/>
      </c:bar3DChart>
      <c:catAx>
        <c:axId val="213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82680"/>
        <c:crosses val="autoZero"/>
        <c:auto val="1"/>
        <c:lblAlgn val="ctr"/>
        <c:lblOffset val="100"/>
        <c:noMultiLvlLbl val="0"/>
      </c:catAx>
      <c:valAx>
        <c:axId val="2136826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68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003324584426953"/>
          <c:y val="0.23914151356080493"/>
          <c:w val="0.15048884514435693"/>
          <c:h val="0.44604367162438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24432004705142"/>
          <c:y val="0.10257585788840347"/>
          <c:w val="0.96683654332804425"/>
          <c:h val="0.872519579988141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4337020300137036E-3"/>
                  <c:y val="-3.7274273196152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8A-4C7C-ADAA-727055F49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37115626638527E-2"/>
                  <c:y val="-7.354868522026406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8A-4C7C-ADAA-727055F49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960848398791025E-3"/>
                  <c:y val="-2.264394698514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8A-4C7C-ADAA-727055F49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984339359516632E-2"/>
                  <c:y val="-3.2348495693065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8A-4C7C-ADAA-727055F49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Запоздал.</c:v>
                </c:pt>
                <c:pt idx="1">
                  <c:v>Многоплод.</c:v>
                </c:pt>
                <c:pt idx="2">
                  <c:v>Преждевр.</c:v>
                </c:pt>
                <c:pt idx="3">
                  <c:v>Срочные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3.4</c:v>
                </c:pt>
                <c:pt idx="3">
                  <c:v>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8A-4C7C-ADAA-727055F498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8.4013633860710157E-3"/>
                  <c:y val="-1.321570889655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8A-4C7C-ADAA-727055F49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Запоздал.</c:v>
                </c:pt>
                <c:pt idx="1">
                  <c:v>Многоплод.</c:v>
                </c:pt>
                <c:pt idx="2">
                  <c:v>Преждевр.</c:v>
                </c:pt>
                <c:pt idx="3">
                  <c:v>Срочные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2.5</c:v>
                </c:pt>
                <c:pt idx="3">
                  <c:v>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8A-4C7C-ADAA-727055F498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52029304"/>
        <c:axId val="352033224"/>
      </c:barChart>
      <c:catAx>
        <c:axId val="352029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33224"/>
        <c:crosses val="autoZero"/>
        <c:auto val="1"/>
        <c:lblAlgn val="ctr"/>
        <c:lblOffset val="100"/>
        <c:noMultiLvlLbl val="0"/>
      </c:catAx>
      <c:valAx>
        <c:axId val="3520332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2930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3869367825430795"/>
          <c:y val="2.6045005279968687E-2"/>
          <c:w val="0.57630889733750257"/>
          <c:h val="9.3989456100581528E-2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 b="1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65476108147767E-2"/>
          <c:y val="7.0015134134919388E-2"/>
          <c:w val="0.90678295354117833"/>
          <c:h val="0.58172957546973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rgbClr val="00B0F0"/>
            </a:solidFill>
            <a:ln w="26670"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Роды</c:v>
                </c:pt>
                <c:pt idx="1">
                  <c:v>КС</c:v>
                </c:pt>
                <c:pt idx="2">
                  <c:v>Вакуум-экс.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85</c:v>
                </c:pt>
                <c:pt idx="1">
                  <c:v>13.8</c:v>
                </c:pt>
                <c:pt idx="2" formatCode="0.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E-4474-BCC4-70209B7A3B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Роды</c:v>
                </c:pt>
                <c:pt idx="1">
                  <c:v>КС</c:v>
                </c:pt>
                <c:pt idx="2">
                  <c:v>Вакуум-экс.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83.1</c:v>
                </c:pt>
                <c:pt idx="1">
                  <c:v>14.9</c:v>
                </c:pt>
                <c:pt idx="2" formatCode="0.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E-4474-BCC4-70209B7A3B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17919856"/>
        <c:axId val="317914368"/>
      </c:barChart>
      <c:catAx>
        <c:axId val="31791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33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3200">
                <a:solidFill>
                  <a:srgbClr val="002060"/>
                </a:solidFill>
              </a:defRPr>
            </a:pPr>
            <a:endParaRPr lang="ru-RU"/>
          </a:p>
        </c:txPr>
        <c:crossAx val="317914368"/>
        <c:crosses val="autoZero"/>
        <c:auto val="1"/>
        <c:lblAlgn val="ctr"/>
        <c:lblOffset val="100"/>
        <c:noMultiLvlLbl val="0"/>
      </c:catAx>
      <c:valAx>
        <c:axId val="317914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7919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9780508801078768"/>
          <c:y val="0.81112298462692178"/>
          <c:w val="0.2659955827463526"/>
          <c:h val="0.12860144468163773"/>
        </c:manualLayout>
      </c:layout>
      <c:overlay val="0"/>
      <c:txPr>
        <a:bodyPr/>
        <a:lstStyle/>
        <a:p>
          <a:pPr>
            <a:defRPr sz="32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8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0"/>
    </c:view3D>
    <c:floor>
      <c:thickness val="0"/>
      <c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8084560481654269"/>
          <c:y val="0"/>
          <c:w val="0.75917181378897314"/>
          <c:h val="0.838270944519308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dLbl>
              <c:idx val="0"/>
              <c:layout>
                <c:manualLayout>
                  <c:x val="-2.1396396396396396E-2"/>
                  <c:y val="8.252930527347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30-43F0-B921-CF83D7309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030272398382632E-2"/>
                  <c:y val="2.175369147068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30-43F0-B921-CF83D7309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экстренные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57.9</c:v>
                </c:pt>
                <c:pt idx="1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30-43F0-B921-CF83D7309D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0675675675675595E-2"/>
                  <c:y val="3.019364827078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30-43F0-B921-CF83D7309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038199616939774E-2"/>
                  <c:y val="3.4452775390639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30-43F0-B921-CF83D7309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экстренные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30-43F0-B921-CF83D7309D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17915936"/>
        <c:axId val="317669440"/>
        <c:axId val="320599480"/>
      </c:bar3DChart>
      <c:catAx>
        <c:axId val="31791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317669440"/>
        <c:crosses val="autoZero"/>
        <c:auto val="1"/>
        <c:lblAlgn val="ctr"/>
        <c:lblOffset val="100"/>
        <c:noMultiLvlLbl val="0"/>
      </c:catAx>
      <c:valAx>
        <c:axId val="31766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7915936"/>
        <c:crosses val="autoZero"/>
        <c:crossBetween val="between"/>
      </c:valAx>
      <c:serAx>
        <c:axId val="320599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17669440"/>
        <c:crosses val="autoZero"/>
      </c:serAx>
    </c:plotArea>
    <c:plotVisOnly val="1"/>
    <c:dispBlanksAs val="gap"/>
    <c:showDLblsOverMax val="0"/>
  </c:chart>
  <c:txPr>
    <a:bodyPr/>
    <a:lstStyle/>
    <a:p>
      <a:pPr>
        <a:defRPr sz="36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90"/>
      <c:rotY val="5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751838366487283"/>
          <c:y val="8.2385984914422634E-3"/>
          <c:w val="0.63028257562136292"/>
          <c:h val="0.981156828963059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1257381889763714E-2"/>
                  <c:y val="-1.806938255506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998-4D11-A32D-55C2A75F14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415928477690226E-2"/>
                  <c:y val="-2.17888190757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998-4D11-A32D-55C2A75F14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874999999999938E-2"/>
                  <c:y val="-1.7435248706272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930555555555428E-2"/>
                  <c:y val="-3.0115429583560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92714264495653E-3"/>
                  <c:y val="7.054700663206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98-4D11-A32D-55C2A75F14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УСП</c:v>
                </c:pt>
                <c:pt idx="1">
                  <c:v>Обструкция в родах</c:v>
                </c:pt>
                <c:pt idx="2">
                  <c:v>Неправ. предл. плода</c:v>
                </c:pt>
                <c:pt idx="3">
                  <c:v>Рубец на матке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10.5</c:v>
                </c:pt>
                <c:pt idx="2">
                  <c:v>11.2</c:v>
                </c:pt>
                <c:pt idx="3">
                  <c:v>43.2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7998-4D11-A32D-55C2A75F14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284776902887075E-2"/>
                  <c:y val="-3.868041750743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98-4D11-A32D-55C2A75F14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981791338582677E-2"/>
                  <c:y val="-3.299143438805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98-4D11-A32D-55C2A75F14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114063867016562E-2"/>
                  <c:y val="-2.749477566563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998-4D11-A32D-55C2A75F14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807742782152104E-2"/>
                  <c:y val="-4.407311372325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98-4D11-A32D-55C2A75F14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0193512325592966E-3"/>
                  <c:y val="-2.312396108797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98-4D11-A32D-55C2A75F14A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587779782416412E-3"/>
                  <c:y val="-1.7506251678902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98-4D11-A32D-55C2A75F14A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587779782416948E-3"/>
                  <c:y val="-1.5317970219040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98-4D11-A32D-55C2A75F14A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509522970399049E-3"/>
                  <c:y val="-2.9590817177508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98-4D11-A32D-55C2A75F14A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6023634670518729E-3"/>
                  <c:y val="-1.437079131008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998-4D11-A32D-55C2A75F14A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6155022367485231E-2"/>
                  <c:y val="-1.580787044109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998-4D11-A32D-55C2A75F14A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9005908667628288E-3"/>
                  <c:y val="-1.149663304806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998-4D11-A32D-55C2A75F14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УСП</c:v>
                </c:pt>
                <c:pt idx="1">
                  <c:v>Обструкция в родах</c:v>
                </c:pt>
                <c:pt idx="2">
                  <c:v>Неправ. предл. плода</c:v>
                </c:pt>
                <c:pt idx="3">
                  <c:v>Рубец на матке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8.5</c:v>
                </c:pt>
                <c:pt idx="1">
                  <c:v>11.3</c:v>
                </c:pt>
                <c:pt idx="2">
                  <c:v>11.6</c:v>
                </c:pt>
                <c:pt idx="3">
                  <c:v>44.8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7998-4D11-A32D-55C2A75F14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7674536"/>
        <c:axId val="317670224"/>
        <c:axId val="0"/>
      </c:bar3DChart>
      <c:catAx>
        <c:axId val="317674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>
                <a:solidFill>
                  <a:schemeClr val="tx2"/>
                </a:solidFill>
              </a:defRPr>
            </a:pPr>
            <a:endParaRPr lang="ru-RU"/>
          </a:p>
        </c:txPr>
        <c:crossAx val="317670224"/>
        <c:crosses val="autoZero"/>
        <c:auto val="1"/>
        <c:lblAlgn val="ctr"/>
        <c:lblOffset val="50"/>
        <c:noMultiLvlLbl val="0"/>
      </c:catAx>
      <c:valAx>
        <c:axId val="31767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17674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63921053985903"/>
          <c:y val="0.44820557967896185"/>
          <c:w val="0.26364071566553887"/>
          <c:h val="0.23032227891095067"/>
        </c:manualLayout>
      </c:layout>
      <c:overlay val="0"/>
      <c:txPr>
        <a:bodyPr/>
        <a:lstStyle/>
        <a:p>
          <a:pPr>
            <a:defRPr sz="32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</c:view3D>
    <c:floor>
      <c:thickness val="0"/>
      <c:spPr>
        <a:solidFill>
          <a:schemeClr val="accent6">
            <a:lumMod val="40000"/>
            <a:lumOff val="6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8636754903459E-2"/>
          <c:y val="3.174590189266481E-2"/>
          <c:w val="0.91061363245096549"/>
          <c:h val="0.86745908139382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dLbl>
              <c:idx val="0"/>
              <c:layout>
                <c:manualLayout>
                  <c:x val="4.0032685681586175E-2"/>
                  <c:y val="-2.3659732067506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85-41FC-A26A-086940F918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949826993814512E-2"/>
                  <c:y val="8.110095067411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35-46FB-B5B1-295FBBFF74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ПОНРП</c:v>
                </c:pt>
                <c:pt idx="1">
                  <c:v>Кровотечение послерод.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21.7</c:v>
                </c:pt>
                <c:pt idx="1">
                  <c:v>78.3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1-9535-46FB-B5B1-295FBBFF74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3.0864197530864248E-2"/>
                  <c:y val="-2.0201937568059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35-46FB-B5B1-295FBBFF74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048117078913612E-2"/>
                  <c:y val="-7.7387684267997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35-46FB-B5B1-295FBBFF74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ПОНРП</c:v>
                </c:pt>
                <c:pt idx="1">
                  <c:v>Кровотечение послерод.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23.6</c:v>
                </c:pt>
                <c:pt idx="1">
                  <c:v>76.400000000000006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4-9535-46FB-B5B1-295FBBFF74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52026952"/>
        <c:axId val="213769944"/>
        <c:axId val="320599056"/>
      </c:bar3DChart>
      <c:catAx>
        <c:axId val="35202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769944"/>
        <c:crosses val="autoZero"/>
        <c:auto val="1"/>
        <c:lblAlgn val="ctr"/>
        <c:lblOffset val="100"/>
        <c:noMultiLvlLbl val="0"/>
      </c:catAx>
      <c:valAx>
        <c:axId val="2137699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52026952"/>
        <c:crosses val="autoZero"/>
        <c:crossBetween val="between"/>
      </c:valAx>
      <c:serAx>
        <c:axId val="32059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69944"/>
        <c:crosses val="autoZero"/>
      </c:serAx>
    </c:plotArea>
    <c:plotVisOnly val="1"/>
    <c:dispBlanksAs val="gap"/>
    <c:showDLblsOverMax val="0"/>
  </c:chart>
  <c:txPr>
    <a:bodyPr/>
    <a:lstStyle/>
    <a:p>
      <a:pPr>
        <a:defRPr sz="2000" b="1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0.71287</cdr:x>
      <cdr:y>0.8125</cdr:y>
    </cdr:from>
    <cdr:to>
      <cdr:x>0.83168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6400" y="457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0.03387</cdr:x>
      <cdr:y>0.88979</cdr:y>
    </cdr:from>
    <cdr:to>
      <cdr:x>0.43723</cdr:x>
      <cdr:y>0.98859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0264" y="4306416"/>
          <a:ext cx="3456373" cy="47817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5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Мертворожденные 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0.55854</cdr:x>
      <cdr:y>0.9012</cdr:y>
    </cdr:from>
    <cdr:to>
      <cdr:x>0.93669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86064" y="4306416"/>
          <a:ext cx="3240349" cy="41041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5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РНС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0.03361</cdr:x>
      <cdr:y>0.70895</cdr:y>
    </cdr:from>
    <cdr:to>
      <cdr:x>0.43422</cdr:x>
      <cdr:y>0.80776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 rot="16200000">
          <a:off x="1752400" y="2152328"/>
          <a:ext cx="504056" cy="3432792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0.54622</cdr:x>
      <cdr:y>0.72307</cdr:y>
    </cdr:from>
    <cdr:to>
      <cdr:x>0.94683</cdr:x>
      <cdr:y>0.82187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 rot="16200000">
          <a:off x="6144888" y="2224336"/>
          <a:ext cx="504056" cy="3432792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0.05166</cdr:x>
      <cdr:y>0.79532</cdr:y>
    </cdr:from>
    <cdr:to>
      <cdr:x>0.45227</cdr:x>
      <cdr:y>0.89948</cdr:y>
    </cdr:to>
    <cdr:sp macro="" textlink="">
      <cdr:nvSpPr>
        <cdr:cNvPr id="7" name="Левая фигурная скобка 6"/>
        <cdr:cNvSpPr/>
      </cdr:nvSpPr>
      <cdr:spPr>
        <a:xfrm xmlns:a="http://schemas.openxmlformats.org/drawingml/2006/main" rot="16200000">
          <a:off x="1907029" y="2384852"/>
          <a:ext cx="504077" cy="3432808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imes New Roman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imes New Roman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imes New Roman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imes New Roman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imes New Roman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imes New Roman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imes New Roman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imes New Roman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0.53186</cdr:x>
      <cdr:y>0.79532</cdr:y>
    </cdr:from>
    <cdr:to>
      <cdr:x>0.93247</cdr:x>
      <cdr:y>0.89946</cdr:y>
    </cdr:to>
    <cdr:sp macro="" textlink="">
      <cdr:nvSpPr>
        <cdr:cNvPr id="8" name="Левая фигурная скобка 7"/>
        <cdr:cNvSpPr/>
      </cdr:nvSpPr>
      <cdr:spPr>
        <a:xfrm xmlns:a="http://schemas.openxmlformats.org/drawingml/2006/main" rot="16200000">
          <a:off x="6021855" y="2384825"/>
          <a:ext cx="504026" cy="3432808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imes New Roman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imes New Roman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imes New Roman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imes New Roman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imes New Roman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imes New Roman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imes New Roman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imes New Roman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3F04-F585-4126-AF8B-A095A41229B7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F4C6-ED85-4164-8932-1159882E1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представлены коечная мощность и показатели работы</a:t>
            </a:r>
            <a:r>
              <a:rPr lang="ru-RU" baseline="0" dirty="0" smtClean="0"/>
              <a:t> койки за год. </a:t>
            </a:r>
            <a:r>
              <a:rPr lang="ru-RU" dirty="0" smtClean="0"/>
              <a:t>За отчетный период отмечается значительное снижение длительности пребывания пациента на койке, за счет</a:t>
            </a:r>
            <a:r>
              <a:rPr lang="ru-RU" baseline="0" dirty="0" smtClean="0"/>
              <a:t> чего увеличивается пропускная способность койки. Этот показатель играет роль при распределении финансирования.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 родильный дом имеет лицензию на проведение лечения</a:t>
            </a:r>
            <a:r>
              <a:rPr lang="ru-RU" baseline="0" dirty="0" smtClean="0"/>
              <a:t> инфекционным больным. </a:t>
            </a:r>
            <a:r>
              <a:rPr lang="ru-RU" dirty="0" smtClean="0"/>
              <a:t>Согласно Приказу УОЗ к нам госпитализируются пациентки с явлениями ОРВИ и </a:t>
            </a:r>
            <a:r>
              <a:rPr lang="ru-RU" dirty="0" err="1" smtClean="0"/>
              <a:t>тд</a:t>
            </a:r>
            <a:r>
              <a:rPr lang="ru-RU" dirty="0" smtClean="0"/>
              <a:t> со всех районов города.  Всего</a:t>
            </a:r>
            <a:r>
              <a:rPr lang="ru-RU" baseline="0" dirty="0" smtClean="0"/>
              <a:t> за прошедший год пролечено 1608 пациентов, из них 26 пневмоний. Из них 68,5% </a:t>
            </a:r>
            <a:r>
              <a:rPr lang="ru-RU" baseline="0" dirty="0" err="1" smtClean="0"/>
              <a:t>родоразрешены</a:t>
            </a:r>
            <a:r>
              <a:rPr lang="ru-RU" baseline="0" dirty="0" smtClean="0"/>
              <a:t>, остальные выписаны беременными. Все пациенты выписаны в удовлетворительном состоянии, критических случаев среди них не было.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0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 отчетный период отмечается общий рост показателя  перинатальной смертности с 3,7 до 5,3. Но данный показатель вырос только за счет увеличения количества мертворождения, как среди доношенных, так и среди недоношенных. Причем, все случаи антенатальной гибели плода произошли до госпитализации в стационар. Несмотря на повышение общего показателя перинатальной смертности, отмечается снижение РНС в 2 раза, среди них превалируют недоношенные.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43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данном слайде представлена структура РНС. Превалируют как причины внутриутробные  пневмонии и РДС.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7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Показатель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ЗАБОЛЕВАЕМОСТИ НОВОРОЖДЕННЫХ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2024г отмечается значительное снижение заболеваемости новорожденных до 46,4‰ (В 2023-92,5‰) Уменьшение заболеваемости отмечается как за счет доношенных детей так и недоношенных детей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анализе заболеваемости доношенных детей первое место в заболеваемости впервые ВПР плода-26% в сравнении с предыдущим годом 14%.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Пренатально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было выявлено всего -14,3%. В 85,7% случаев ВПР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пренатально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выставлялся. Второе место по заболеваемости занимают различные ЗВРП плода-22,3% и третье место занимает Церебральная ишемия-12,3%.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5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 из важных показателей является показатель вакцинации. Этот показатель</a:t>
            </a:r>
            <a:r>
              <a:rPr lang="ru-RU" baseline="0" dirty="0" smtClean="0"/>
              <a:t> находится под строгим мониторингом как местных органов, так и МЗ. </a:t>
            </a:r>
            <a:r>
              <a:rPr lang="ru-RU" dirty="0" smtClean="0"/>
              <a:t>Охват вакцинации в нашем роддоме является самым высоким по городу ,</a:t>
            </a:r>
            <a:r>
              <a:rPr lang="ru-RU" baseline="0" dirty="0" smtClean="0"/>
              <a:t> </a:t>
            </a:r>
            <a:r>
              <a:rPr lang="ru-RU" dirty="0" smtClean="0"/>
              <a:t>в отчетном году увеличился</a:t>
            </a:r>
            <a:r>
              <a:rPr lang="ru-RU" baseline="0" dirty="0" smtClean="0"/>
              <a:t>  с 95,4 до 96,6%, а так же снизилось количество </a:t>
            </a:r>
            <a:r>
              <a:rPr lang="ru-RU" baseline="0" dirty="0" err="1" smtClean="0"/>
              <a:t>медотводов</a:t>
            </a:r>
            <a:r>
              <a:rPr lang="ru-RU" baseline="0" dirty="0" smtClean="0"/>
              <a:t> в 2 раза.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6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</a:t>
            </a:r>
            <a:r>
              <a:rPr lang="ru-RU" baseline="0" dirty="0" smtClean="0"/>
              <a:t> отчетный период случаев о</a:t>
            </a:r>
            <a:r>
              <a:rPr lang="ru-RU" dirty="0" smtClean="0"/>
              <a:t>боснованных жалоб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3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 мы видим из представленных</a:t>
            </a:r>
            <a:r>
              <a:rPr lang="ru-RU" baseline="0" dirty="0" smtClean="0">
                <a:solidFill>
                  <a:schemeClr val="tx1"/>
                </a:solidFill>
              </a:rPr>
              <a:t> на слайде  данных, имеется дефицит кадров как среди врачебного, так и среднего ми младшего персонала. Дефицит врачей составил 4,5%, среднего медицинского персонала 24,8%. </a:t>
            </a:r>
          </a:p>
          <a:p>
            <a:r>
              <a:rPr lang="ru-RU" baseline="0" dirty="0" err="1" smtClean="0">
                <a:solidFill>
                  <a:schemeClr val="tx1"/>
                </a:solidFill>
              </a:rPr>
              <a:t>Категорийность</a:t>
            </a:r>
            <a:r>
              <a:rPr lang="ru-RU" baseline="0" dirty="0" smtClean="0">
                <a:solidFill>
                  <a:schemeClr val="tx1"/>
                </a:solidFill>
              </a:rPr>
              <a:t> персонала снижена. Как мы знаем, это связано с действием Приказа МЗ РК об отмене категорий от 2020г. Теперь, с вступлением в силу Приказа о введении квалификационных категорий, я думаю, этот показатель по роддому улучшится.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5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На</a:t>
            </a:r>
            <a:r>
              <a:rPr lang="ru-RU" altLang="ru-RU" baseline="0" dirty="0" smtClean="0"/>
              <a:t> представленном слайде мы видим, что за отчетный год выросла средняя заработная плата у всех категорий сотрудников, это связано с тем, что за прошедший год три раза мы выдавали премии сотрудникам. А так же мы повысили заработную плату младшему персоналу, в связи с большой текучестью кадров.</a:t>
            </a:r>
          </a:p>
          <a:p>
            <a:r>
              <a:rPr lang="ru-RU" altLang="ru-RU" baseline="0" dirty="0" smtClean="0"/>
              <a:t>Отрадным для нашего  Предприятия является то, что за прошедший период мы добились увеличения дохода от платных услуг. В этом направлении мы продолжим работать.</a:t>
            </a:r>
          </a:p>
          <a:p>
            <a:endParaRPr lang="ru-RU" altLang="ru-RU" baseline="0" dirty="0" smtClean="0"/>
          </a:p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55131-4CEC-422F-8F12-09E026C36A95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40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приступим к нашим клиническим показателям</a:t>
            </a:r>
          </a:p>
          <a:p>
            <a:r>
              <a:rPr lang="ru-RU" dirty="0" smtClean="0"/>
              <a:t>В 2024 году наблюдалось продолжение глобальной тенденции снижения рождаемости. Согласно данным ООН, средний суммарный коэффициент рождаемости (СКР) в мире составил 2,3 ребенка на одну женщину, что соответствует уровню, необходимому для простого воспроизводства населения. За  отчетный период как мы видим на слайде снизилось количество родов. Структура родов остается прежней.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6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течение последних десятилетий в отношении все большего числа беременных женщин во всем мире применяется индукция родов (искусственно вызванные роды). </a:t>
            </a:r>
          </a:p>
          <a:p>
            <a:r>
              <a:rPr lang="ru-RU" dirty="0" smtClean="0"/>
              <a:t>По данным современных исследований в развитых странах вплоть до 25% срочных родов проводятся в настоящее время с индукцией родов. По</a:t>
            </a:r>
            <a:r>
              <a:rPr lang="ru-RU" baseline="0" dirty="0" smtClean="0"/>
              <a:t> нашему стационару за отчетном период  индукция проводилась в 13,3% случаев, в 85% случаев индуцированные роды закончились родоразрешением через естественные родовые пути. Перинатальных потерь в данной группе не отмечалось.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5A433-517F-4996-B799-541B8879B9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Несмотря на рекомендации ВОЗ, рекомендуемый процент кесарева сечения в пределах 17-19%, частота кесарева сечения в мире продолжает расти. По данным Всемирной организации здравоохранения (ВОЗ), в среднем около 21% всех родов проходят с использованием кесарева сечения, хотя эта цифра значительно варьируется в зависимости от региона и страны и доходит в некоторых странах до 49-52%.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</a:t>
            </a:r>
            <a:r>
              <a:rPr lang="ru-RU" baseline="0" dirty="0" smtClean="0"/>
              <a:t> нашему роддому з</a:t>
            </a:r>
            <a:r>
              <a:rPr lang="ru-RU" dirty="0" smtClean="0"/>
              <a:t>а отчетный период отмечается с</a:t>
            </a:r>
            <a:r>
              <a:rPr lang="ru-RU" sz="1200" dirty="0" smtClean="0">
                <a:solidFill>
                  <a:srgbClr val="002060"/>
                </a:solidFill>
              </a:rPr>
              <a:t>нижение количества кесаревых сечений на 1,2% и увеличение плановых операций с 51% до 57,9%. На</a:t>
            </a:r>
            <a:r>
              <a:rPr lang="ru-RU" sz="1200" baseline="0" dirty="0" smtClean="0">
                <a:solidFill>
                  <a:srgbClr val="002060"/>
                </a:solidFill>
              </a:rPr>
              <a:t> слайде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предстамвлена</a:t>
            </a:r>
            <a:r>
              <a:rPr lang="ru-RU" sz="1200" baseline="0" dirty="0" smtClean="0">
                <a:solidFill>
                  <a:srgbClr val="002060"/>
                </a:solidFill>
              </a:rPr>
              <a:t> с</a:t>
            </a:r>
            <a:r>
              <a:rPr lang="ru-RU" sz="1200" dirty="0" smtClean="0">
                <a:solidFill>
                  <a:srgbClr val="002060"/>
                </a:solidFill>
              </a:rPr>
              <a:t>труктура показаний к оперативному </a:t>
            </a:r>
            <a:r>
              <a:rPr lang="ru-RU" sz="1200" dirty="0" err="1" smtClean="0">
                <a:solidFill>
                  <a:srgbClr val="002060"/>
                </a:solidFill>
              </a:rPr>
              <a:t>родоразрешению</a:t>
            </a:r>
            <a:r>
              <a:rPr lang="ru-RU" sz="1200" dirty="0" smtClean="0">
                <a:solidFill>
                  <a:srgbClr val="002060"/>
                </a:solidFill>
              </a:rPr>
              <a:t>…..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9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</a:t>
            </a:r>
            <a:r>
              <a:rPr lang="ru-RU" baseline="0" dirty="0" smtClean="0"/>
              <a:t> слайде представлена частота одного из грозных осложнений в акушерстве – акушерские кровотечения. </a:t>
            </a:r>
          </a:p>
          <a:p>
            <a:r>
              <a:rPr lang="ru-RU" dirty="0" smtClean="0"/>
              <a:t>Частота акушерских</a:t>
            </a:r>
            <a:r>
              <a:rPr lang="ru-RU" baseline="0" dirty="0" smtClean="0"/>
              <a:t> кровотечений, как при беременности, так и после и во время родов - остается на том же уровне по сравнению с 2023 годом.</a:t>
            </a:r>
          </a:p>
          <a:p>
            <a:r>
              <a:rPr lang="ru-RU" baseline="0" dirty="0" smtClean="0"/>
              <a:t>Борьба с кровотечениями проводится согласно клиническому протоколу «Послеродовые кровотечения», консервативные меры с эффектом были в 61,5% случаев, в то же время отмечались случаи </a:t>
            </a:r>
            <a:r>
              <a:rPr lang="ru-RU" baseline="0" dirty="0" err="1" smtClean="0"/>
              <a:t>безэффективности</a:t>
            </a:r>
            <a:r>
              <a:rPr lang="ru-RU" baseline="0" dirty="0" smtClean="0"/>
              <a:t> в 38,5% случаев, которые привели к хирургическим методам остановки кровотечения.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4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представлена частота </a:t>
            </a:r>
            <a:r>
              <a:rPr lang="ru-RU" dirty="0" err="1" smtClean="0"/>
              <a:t>гистерэктомий</a:t>
            </a:r>
            <a:r>
              <a:rPr lang="ru-RU" dirty="0" smtClean="0"/>
              <a:t>, этот показатель остается на том же уровне, хотя в абсолютных</a:t>
            </a:r>
            <a:r>
              <a:rPr lang="ru-RU" baseline="0" dirty="0" smtClean="0"/>
              <a:t> цифрах отмечается на 1 случай меньше. В структуре </a:t>
            </a:r>
            <a:r>
              <a:rPr lang="ru-RU" baseline="0" dirty="0" err="1" smtClean="0"/>
              <a:t>гистерэктомий</a:t>
            </a:r>
            <a:r>
              <a:rPr lang="ru-RU" baseline="0" dirty="0" smtClean="0"/>
              <a:t> превалируют как причина АКУШЕРСКИЕ КРОВОТЕЧЕНИЯ.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F4C6-ED85-4164-8932-1159882E1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Согласно данным ВОЗ </a:t>
            </a:r>
            <a:r>
              <a:rPr lang="ru-RU" dirty="0" err="1" smtClean="0"/>
              <a:t>гипертензионные</a:t>
            </a:r>
            <a:r>
              <a:rPr lang="ru-RU" baseline="0" dirty="0" smtClean="0"/>
              <a:t> состояния осложняют </a:t>
            </a:r>
            <a:r>
              <a:rPr lang="ru-RU" dirty="0" smtClean="0"/>
              <a:t>около 10% всех беременностей по всему миру. </a:t>
            </a:r>
          </a:p>
          <a:p>
            <a:r>
              <a:rPr lang="ru-RU" dirty="0" smtClean="0"/>
              <a:t>По родильному дому за отчетный</a:t>
            </a:r>
            <a:r>
              <a:rPr lang="ru-RU" baseline="0" dirty="0" smtClean="0"/>
              <a:t> период гипертензивные состояния составили 6,8%. В структуре превалирует </a:t>
            </a:r>
            <a:r>
              <a:rPr lang="ru-RU" baseline="0" dirty="0" err="1" smtClean="0"/>
              <a:t>гестационная</a:t>
            </a:r>
            <a:r>
              <a:rPr lang="ru-RU" baseline="0" dirty="0" smtClean="0"/>
              <a:t> АГ и </a:t>
            </a:r>
            <a:r>
              <a:rPr lang="ru-RU" baseline="0" dirty="0" err="1" smtClean="0"/>
              <a:t>преэклампсии</a:t>
            </a:r>
            <a:r>
              <a:rPr lang="ru-RU" baseline="0" dirty="0" smtClean="0"/>
              <a:t>. Это показатель </a:t>
            </a:r>
            <a:r>
              <a:rPr lang="ru-RU" baseline="0" dirty="0" err="1" smtClean="0"/>
              <a:t>предгравидарной</a:t>
            </a:r>
            <a:r>
              <a:rPr lang="ru-RU" baseline="0" dirty="0" smtClean="0"/>
              <a:t> работы врачей ПМСП.  Для контроля за данными пациентками между нами и </a:t>
            </a:r>
            <a:r>
              <a:rPr lang="ru-RU" baseline="0" dirty="0" err="1" smtClean="0"/>
              <a:t>поликлиникакми</a:t>
            </a:r>
            <a:r>
              <a:rPr lang="ru-RU" baseline="0" dirty="0" smtClean="0"/>
              <a:t> существует преемственность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5A433-517F-4996-B799-541B8879B9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06D336-0330-4938-BC5D-BABDCB86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FF612C-CFE9-40D0-A8B1-D4BE96364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350DCC-686D-411F-8A62-48EC2C83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63295F-00DE-42A2-90AD-715FD3C1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AB0B8D-B89F-4719-A824-180B2979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813522-1263-4B08-BDC7-A9C90BBB4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3841" r="35213" b="2171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EE836-3EBA-454D-B0AA-1E0065A9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BB5B06-AA47-42A3-83EE-03E2A3209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548DA2-8522-46CB-90C3-ACC435DE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6B3B91-0FAE-4762-83F2-1E8DEF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260A41-EF1D-47B7-8FE9-AFE0D61D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C917C1C-F00E-41C9-A717-F9382E64C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6040F0-F2B4-4C48-82CC-0B78B7C4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58BDC1-A193-4B22-B4C8-9E7E83BC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6C3628-29AA-488F-8D6E-D9F06FA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1396B6-0A4D-4EAF-B9D5-ABB37E2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18288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485900"/>
            <a:ext cx="164592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365457"/>
            <a:ext cx="42672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06400" y="9365457"/>
            <a:ext cx="4267200" cy="685800"/>
          </a:xfrm>
        </p:spPr>
        <p:txBody>
          <a:bodyPr/>
          <a:lstStyle>
            <a:lvl1pPr>
              <a:defRPr/>
            </a:lvl1pPr>
          </a:lstStyle>
          <a:p>
            <a:fld id="{B3D16429-F457-452D-85F4-4471170F93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139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6720"/>
            <a:ext cx="164592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8077200" cy="6796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9296400" y="2400301"/>
            <a:ext cx="8077200" cy="67960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5457"/>
            <a:ext cx="4267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5457"/>
            <a:ext cx="4267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A544-3A4C-4690-800F-30962F4DF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0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2014\Winter\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4714874"/>
            <a:ext cx="15544800" cy="2205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6965169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306E-E019-470D-A9E1-2E83D1041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A21FE-E023-4BFE-A763-39A1E027DC8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73024" y="-41076"/>
            <a:ext cx="18483344" cy="10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2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80DD-C6DB-4C84-A88E-6ECCE64A10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F19D5-08C5-4614-9C93-DD010054519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22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77EE-7B97-4FED-8F02-B981014A0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2185F-FF30-461C-8BC4-A22C3DD424D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10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D392-FF47-4A2A-B60F-177D6E2556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DAD54-C038-4083-8263-0866FFBE40E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37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363A-841F-46BA-9D24-64762DD393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40710-D943-4D58-A596-6DE16AF6452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07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6215C-352D-44EF-BE04-3B957EC0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D847AE-3BF5-4164-BB04-1253A69D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041053-24D7-489F-BC4C-63AF321A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CFA7-26DF-4715-B415-A3187AE5B7A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7670DE-AABD-4FE7-BA79-51C5D0F3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78D5BE-15CF-441E-8F1A-7DE36592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95D-C2EB-4339-A766-28550CD25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6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5EB7-EFDE-41D7-8BAA-9FBCCB554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CCD79-9AC5-4183-9D6A-886BD14CC13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56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9CA0-14BC-4A09-9FAE-63E7E3711D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CBCFC2-125C-4DAC-922F-CF34E628D7A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146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95F8-D31D-4959-823E-3A9C355518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5D71A-3997-4C44-B144-FC91F0411D0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391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D727-E4D5-4D3A-9529-294DCF6FF4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C781D-A152-4110-B503-4F8B9E03CF7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71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ED7-6430-4325-B5BC-4C1EC1D8A3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405EE-811B-4302-A95B-D33082B042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70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4674-0A1E-457D-BD09-6D13F3794F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3172BC-C7B3-43BA-BE69-5F83C71E185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516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8DF1E-33BB-4377-9A26-35481BA06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18288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485900"/>
            <a:ext cx="16459200" cy="91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365457"/>
            <a:ext cx="42672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06400" y="9365457"/>
            <a:ext cx="4267200" cy="6858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16429-F457-452D-85F4-4471170F93B7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5305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6720"/>
            <a:ext cx="164592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96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9296400" y="2400302"/>
            <a:ext cx="8077200" cy="6796088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5457"/>
            <a:ext cx="4267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5457"/>
            <a:ext cx="4267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1A544-3A4C-4690-800F-30962F4DFB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7DCA66-5EA6-480F-87A6-A1E4AB02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E254D8-1084-4C04-A7C0-51242F2A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B323A1-9804-428C-A55D-9314096E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5A4D02-B018-47B3-ABFD-CC24CB3D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79C5F9-0BCF-4E8E-8EBC-5F294BA1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44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2014\Winter\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4714874"/>
            <a:ext cx="15544800" cy="2205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6965169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306E-E019-470D-A9E1-2E83D1041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A21FE-E023-4BFE-A763-39A1E027DC8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73024" y="-41076"/>
            <a:ext cx="18483344" cy="10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83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80DD-C6DB-4C84-A88E-6ECCE64A10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F19D5-08C5-4614-9C93-DD010054519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722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77EE-7B97-4FED-8F02-B981014A0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2185F-FF30-461C-8BC4-A22C3DD424D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44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D392-FF47-4A2A-B60F-177D6E2556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DAD54-C038-4083-8263-0866FFBE40E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869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363A-841F-46BA-9D24-64762DD393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40710-D943-4D58-A596-6DE16AF6452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729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5EB7-EFDE-41D7-8BAA-9FBCCB554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CCD79-9AC5-4183-9D6A-886BD14CC13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521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9CA0-14BC-4A09-9FAE-63E7E3711D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CBCFC2-125C-4DAC-922F-CF34E628D7A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622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95F8-D31D-4959-823E-3A9C355518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5D71A-3997-4C44-B144-FC91F0411D0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226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D727-E4D5-4D3A-9529-294DCF6FF4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C781D-A152-4110-B503-4F8B9E03CF7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699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ED7-6430-4325-B5BC-4C1EC1D8A3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405EE-811B-4302-A95B-D33082B042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51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79AB22-3A56-4855-8023-1B66250A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378DA9-3749-4566-8795-3C4B06116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4A3E469-57AB-4488-9BC4-7681A5BF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38EEF5-AD12-4AEC-9CFE-CDF1C9AD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BD097F-CEB1-4C1E-B98E-676AC0C1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FF15CB0-3F4F-4346-82A6-0F6412A2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2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4674-0A1E-457D-BD09-6D13F3794F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3172BC-C7B3-43BA-BE69-5F83C71E185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152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8DF1E-33BB-4377-9A26-35481BA06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18288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485900"/>
            <a:ext cx="16459200" cy="91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365457"/>
            <a:ext cx="42672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06400" y="9365457"/>
            <a:ext cx="4267200" cy="6858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16429-F457-452D-85F4-4471170F93B7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948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6720"/>
            <a:ext cx="164592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96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9296400" y="2400302"/>
            <a:ext cx="8077200" cy="6796088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5457"/>
            <a:ext cx="4267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5457"/>
            <a:ext cx="42672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1A544-3A4C-4690-800F-30962F4DFB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41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525DD-7AF7-4F02-B016-EBECC9A9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7FB8BD-48E8-4923-A7B7-DED61811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AD0FDE-4238-40E5-B94D-F2811DFEE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7C1F8D7-3F2E-4DFE-BA82-4D924D3AD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EACCD96-4F58-480D-B173-2DFE0F30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D84323-753C-4F98-91A7-F113FD9E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76E6187-1507-46F9-9FC8-095B7666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BEBC51C-7E3A-40FE-B898-983B247D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93D927-8CB1-4689-BF95-FE0686AE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426439C-9E08-4EA5-A54B-E3292A02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0346284-7F33-441C-B51B-F8A2297E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867551-F3BC-401B-8EE9-642EBAB1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1014899-FA7A-4DB2-9E9C-0FD76DC7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11F3D58-A819-48B1-84CF-9B3654F7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D2E66D-51E5-4833-B820-731241E2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D78C6D-43B7-4CB4-81DD-567C960D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21CEA4-C7D9-4365-8890-C6846E55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3BAECB-0E25-4120-A697-2B8D39E91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662DC2-BBCD-47A0-91AD-0DD929DA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977282-51B9-4DEA-8103-ED3FDA77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BC40A6-BD95-44BF-A1AA-9B701A41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2292FF-875E-4BA7-A035-7062A1B2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2DCCA21-B068-4183-8324-722BE4346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0EE1C5-9A08-477E-86F2-144B83E1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25C372-E493-4CCF-B804-34822E04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CEB3CB-40F9-424E-B578-780DE3DE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A66592-9B4C-49A4-B355-02CD1B15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9FC700-5245-4003-BA2F-637CE949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18AFBC-9A85-4733-B39C-CA8D9E31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3B3E05-51B9-4141-A366-E1321AF21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18C6A4-3347-4A17-9F78-07DCE417B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929A55-BBFE-4579-895D-4FA4E1C0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0D5A79-2BB8-425A-94E6-FA917F95A17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4" t="13841" r="35213" b="21710"/>
          <a:stretch/>
        </p:blipFill>
        <p:spPr>
          <a:xfrm>
            <a:off x="1" y="0"/>
            <a:ext cx="13895615" cy="10287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BED1D9-35B8-4DEF-A773-1B61C85DA1A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5" t="13841" r="35213" b="21710"/>
          <a:stretch/>
        </p:blipFill>
        <p:spPr>
          <a:xfrm>
            <a:off x="9241971" y="0"/>
            <a:ext cx="904602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38F4-EF34-4AFF-9DC0-16BC51F50B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2D2B6-40D1-48D1-8FF7-9DC71656FA7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" y="-41076"/>
            <a:ext cx="18288000" cy="10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709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5pPr>
      <a:lvl6pPr marL="685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6pPr>
      <a:lvl7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7pPr>
      <a:lvl8pPr marL="2057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8pPr>
      <a:lvl9pPr marL="2743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38F4-EF34-4AFF-9DC0-16BC51F50B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2D2B6-40D1-48D1-8FF7-9DC71656FA7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" y="-41076"/>
            <a:ext cx="18288000" cy="10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5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10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5pPr>
      <a:lvl6pPr marL="685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6pPr>
      <a:lvl7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7pPr>
      <a:lvl8pPr marL="2057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8pPr>
      <a:lvl9pPr marL="2743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2.sv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svg"/><Relationship Id="rId9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6.svg"/><Relationship Id="rId5" Type="http://schemas.openxmlformats.org/officeDocument/2006/relationships/image" Target="../media/image16.png"/><Relationship Id="rId4" Type="http://schemas.openxmlformats.org/officeDocument/2006/relationships/image" Target="../media/image7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987636" y="-975830"/>
            <a:ext cx="10287000" cy="12238659"/>
            <a:chOff x="0" y="0"/>
            <a:chExt cx="660400" cy="785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785692"/>
            </a:xfrm>
            <a:custGeom>
              <a:avLst/>
              <a:gdLst/>
              <a:ahLst/>
              <a:cxnLst/>
              <a:rect l="l" t="t" r="r" b="b"/>
              <a:pathLst>
                <a:path w="660400" h="785692">
                  <a:moveTo>
                    <a:pt x="220252" y="766623"/>
                  </a:moveTo>
                  <a:cubicBezTo>
                    <a:pt x="254109" y="778137"/>
                    <a:pt x="292600" y="785692"/>
                    <a:pt x="330378" y="785692"/>
                  </a:cubicBezTo>
                  <a:cubicBezTo>
                    <a:pt x="368157" y="785692"/>
                    <a:pt x="404509" y="779215"/>
                    <a:pt x="438009" y="767701"/>
                  </a:cubicBezTo>
                  <a:cubicBezTo>
                    <a:pt x="438723" y="767341"/>
                    <a:pt x="439435" y="767341"/>
                    <a:pt x="440148" y="766982"/>
                  </a:cubicBezTo>
                  <a:cubicBezTo>
                    <a:pt x="565955" y="720927"/>
                    <a:pt x="658618" y="599313"/>
                    <a:pt x="660400" y="457792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57452"/>
                  </a:lnTo>
                  <a:cubicBezTo>
                    <a:pt x="1782" y="600032"/>
                    <a:pt x="93019" y="721647"/>
                    <a:pt x="220252" y="7666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60400" cy="696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991624" y="3136819"/>
            <a:ext cx="1436812" cy="1436812"/>
          </a:xfrm>
          <a:custGeom>
            <a:avLst/>
            <a:gdLst/>
            <a:ahLst/>
            <a:cxnLst/>
            <a:rect l="l" t="t" r="r" b="b"/>
            <a:pathLst>
              <a:path w="1436812" h="1436812">
                <a:moveTo>
                  <a:pt x="0" y="0"/>
                </a:moveTo>
                <a:lnTo>
                  <a:pt x="1436812" y="0"/>
                </a:lnTo>
                <a:lnTo>
                  <a:pt x="1436812" y="1436812"/>
                </a:lnTo>
                <a:lnTo>
                  <a:pt x="0" y="1436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04159" y="4246591"/>
            <a:ext cx="811978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B66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Анализ деятельности</a:t>
            </a:r>
            <a:endParaRPr lang="en-US" sz="4000" b="1" dirty="0">
              <a:solidFill>
                <a:srgbClr val="003B66"/>
              </a:solidFill>
              <a:latin typeface="Aileron" panose="020B0604020202020204" charset="0"/>
              <a:ea typeface="Aileron Bold"/>
              <a:cs typeface="Aileron Bold"/>
              <a:sym typeface="Aileron Bold"/>
            </a:endParaRPr>
          </a:p>
          <a:p>
            <a:pPr algn="ctr"/>
            <a:r>
              <a:rPr lang="ru-RU" sz="4000" b="1" dirty="0" smtClean="0">
                <a:solidFill>
                  <a:srgbClr val="003B66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КГП на ПХВ «Родильный дом №4»</a:t>
            </a:r>
            <a:r>
              <a:rPr lang="en-US" sz="4000" b="1" dirty="0" smtClean="0">
                <a:solidFill>
                  <a:srgbClr val="003B66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 </a:t>
            </a:r>
            <a:r>
              <a:rPr lang="ru-RU" sz="4000" b="1" dirty="0" smtClean="0">
                <a:solidFill>
                  <a:srgbClr val="003B66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за </a:t>
            </a:r>
            <a:r>
              <a:rPr lang="en-US" sz="4000" b="1" dirty="0" smtClean="0">
                <a:solidFill>
                  <a:srgbClr val="003B66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2024 </a:t>
            </a:r>
            <a:r>
              <a:rPr lang="en-US" sz="4000" b="1" dirty="0">
                <a:solidFill>
                  <a:srgbClr val="003B66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г.</a:t>
            </a:r>
          </a:p>
          <a:p>
            <a:pPr algn="ctr"/>
            <a:endParaRPr lang="en-US" sz="4000" b="1" dirty="0">
              <a:solidFill>
                <a:srgbClr val="003B66"/>
              </a:solidFill>
              <a:latin typeface="Aileron" panose="020B060402020202020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10" y="318460"/>
            <a:ext cx="58482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ru-RU" altLang="ru-RU" sz="4000" b="1" dirty="0" smtClean="0">
                <a:solidFill>
                  <a:srgbClr val="003374"/>
                </a:solidFill>
              </a:rPr>
              <a:t>УОЗ  </a:t>
            </a:r>
            <a:r>
              <a:rPr lang="ru-RU" altLang="ru-RU" sz="4000" b="1" dirty="0">
                <a:solidFill>
                  <a:srgbClr val="003374"/>
                </a:solidFill>
              </a:rPr>
              <a:t>г. Алматы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95400" y="342900"/>
            <a:ext cx="1203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Гипертензивные состояния при беременности (%)</a:t>
            </a: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159145"/>
              </p:ext>
            </p:extLst>
          </p:nvPr>
        </p:nvGraphicFramePr>
        <p:xfrm>
          <a:off x="685800" y="2947095"/>
          <a:ext cx="15697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8200" y="15621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Всего: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2024 г. – 6,8%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2023 г. – 4,5%</a:t>
            </a:r>
            <a:endParaRPr lang="ru-RU" sz="28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9021317" y="5606290"/>
            <a:ext cx="9265663" cy="4632831"/>
          </a:xfrm>
          <a:custGeom>
            <a:avLst/>
            <a:gdLst/>
            <a:ahLst/>
            <a:cxnLst/>
            <a:rect l="l" t="t" r="r" b="b"/>
            <a:pathLst>
              <a:path w="9265663" h="4632831">
                <a:moveTo>
                  <a:pt x="0" y="0"/>
                </a:moveTo>
                <a:lnTo>
                  <a:pt x="9265663" y="0"/>
                </a:lnTo>
                <a:lnTo>
                  <a:pt x="9265663" y="4632832"/>
                </a:lnTo>
                <a:lnTo>
                  <a:pt x="0" y="46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13541" y="6103514"/>
            <a:ext cx="4076637" cy="1819192"/>
            <a:chOff x="0" y="0"/>
            <a:chExt cx="1073682" cy="4791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3682" cy="479129"/>
            </a:xfrm>
            <a:custGeom>
              <a:avLst/>
              <a:gdLst/>
              <a:ahLst/>
              <a:cxnLst/>
              <a:rect l="l" t="t" r="r" b="b"/>
              <a:pathLst>
                <a:path w="1073682" h="479129">
                  <a:moveTo>
                    <a:pt x="36083" y="0"/>
                  </a:moveTo>
                  <a:lnTo>
                    <a:pt x="1037599" y="0"/>
                  </a:lnTo>
                  <a:cubicBezTo>
                    <a:pt x="1057527" y="0"/>
                    <a:pt x="1073682" y="16155"/>
                    <a:pt x="1073682" y="36083"/>
                  </a:cubicBezTo>
                  <a:lnTo>
                    <a:pt x="1073682" y="443046"/>
                  </a:lnTo>
                  <a:cubicBezTo>
                    <a:pt x="1073682" y="462974"/>
                    <a:pt x="1057527" y="479129"/>
                    <a:pt x="1037599" y="479129"/>
                  </a:cubicBezTo>
                  <a:lnTo>
                    <a:pt x="36083" y="479129"/>
                  </a:lnTo>
                  <a:cubicBezTo>
                    <a:pt x="16155" y="479129"/>
                    <a:pt x="0" y="462974"/>
                    <a:pt x="0" y="443046"/>
                  </a:cubicBezTo>
                  <a:lnTo>
                    <a:pt x="0" y="36083"/>
                  </a:lnTo>
                  <a:cubicBezTo>
                    <a:pt x="0" y="16155"/>
                    <a:pt x="16155" y="0"/>
                    <a:pt x="36083" y="0"/>
                  </a:cubicBezTo>
                  <a:close/>
                </a:path>
              </a:pathLst>
            </a:custGeom>
            <a:solidFill>
              <a:srgbClr val="003B6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073682" cy="555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</a:pPr>
              <a:endParaRPr dirty="0"/>
            </a:p>
            <a:p>
              <a:pPr algn="ctr">
                <a:lnSpc>
                  <a:spcPts val="461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61148" y="1936045"/>
            <a:ext cx="3907873" cy="1830167"/>
            <a:chOff x="0" y="0"/>
            <a:chExt cx="1029234" cy="482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9234" cy="482019"/>
            </a:xfrm>
            <a:custGeom>
              <a:avLst/>
              <a:gdLst/>
              <a:ahLst/>
              <a:cxnLst/>
              <a:rect l="l" t="t" r="r" b="b"/>
              <a:pathLst>
                <a:path w="1029234" h="482019">
                  <a:moveTo>
                    <a:pt x="37641" y="0"/>
                  </a:moveTo>
                  <a:lnTo>
                    <a:pt x="991593" y="0"/>
                  </a:lnTo>
                  <a:cubicBezTo>
                    <a:pt x="1001576" y="0"/>
                    <a:pt x="1011150" y="3966"/>
                    <a:pt x="1018209" y="11025"/>
                  </a:cubicBezTo>
                  <a:cubicBezTo>
                    <a:pt x="1025268" y="18084"/>
                    <a:pt x="1029234" y="27658"/>
                    <a:pt x="1029234" y="37641"/>
                  </a:cubicBezTo>
                  <a:lnTo>
                    <a:pt x="1029234" y="444378"/>
                  </a:lnTo>
                  <a:cubicBezTo>
                    <a:pt x="1029234" y="454361"/>
                    <a:pt x="1025268" y="463936"/>
                    <a:pt x="1018209" y="470995"/>
                  </a:cubicBezTo>
                  <a:cubicBezTo>
                    <a:pt x="1011150" y="478054"/>
                    <a:pt x="1001576" y="482019"/>
                    <a:pt x="991593" y="482019"/>
                  </a:cubicBezTo>
                  <a:lnTo>
                    <a:pt x="37641" y="482019"/>
                  </a:lnTo>
                  <a:cubicBezTo>
                    <a:pt x="27658" y="482019"/>
                    <a:pt x="18084" y="478054"/>
                    <a:pt x="11025" y="470995"/>
                  </a:cubicBezTo>
                  <a:cubicBezTo>
                    <a:pt x="3966" y="463936"/>
                    <a:pt x="0" y="454361"/>
                    <a:pt x="0" y="444378"/>
                  </a:cubicBezTo>
                  <a:lnTo>
                    <a:pt x="0" y="37641"/>
                  </a:lnTo>
                  <a:cubicBezTo>
                    <a:pt x="0" y="27658"/>
                    <a:pt x="3966" y="18084"/>
                    <a:pt x="11025" y="11025"/>
                  </a:cubicBezTo>
                  <a:cubicBezTo>
                    <a:pt x="18084" y="3966"/>
                    <a:pt x="27658" y="0"/>
                    <a:pt x="37641" y="0"/>
                  </a:cubicBezTo>
                  <a:close/>
                </a:path>
              </a:pathLst>
            </a:custGeom>
            <a:solidFill>
              <a:srgbClr val="003B6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29234" cy="558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</a:pPr>
              <a:endParaRPr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0506" y="1527678"/>
            <a:ext cx="3926685" cy="2634268"/>
            <a:chOff x="0" y="0"/>
            <a:chExt cx="380607" cy="2302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0607" cy="230224"/>
            </a:xfrm>
            <a:custGeom>
              <a:avLst/>
              <a:gdLst/>
              <a:ahLst/>
              <a:cxnLst/>
              <a:rect l="l" t="t" r="r" b="b"/>
              <a:pathLst>
                <a:path w="380607" h="230224">
                  <a:moveTo>
                    <a:pt x="57845" y="0"/>
                  </a:moveTo>
                  <a:lnTo>
                    <a:pt x="322761" y="0"/>
                  </a:lnTo>
                  <a:cubicBezTo>
                    <a:pt x="354708" y="0"/>
                    <a:pt x="380607" y="25898"/>
                    <a:pt x="380607" y="57845"/>
                  </a:cubicBezTo>
                  <a:lnTo>
                    <a:pt x="380607" y="172378"/>
                  </a:lnTo>
                  <a:cubicBezTo>
                    <a:pt x="380607" y="204326"/>
                    <a:pt x="354708" y="230224"/>
                    <a:pt x="322761" y="230224"/>
                  </a:cubicBezTo>
                  <a:lnTo>
                    <a:pt x="57845" y="230224"/>
                  </a:lnTo>
                  <a:cubicBezTo>
                    <a:pt x="25898" y="230224"/>
                    <a:pt x="0" y="204326"/>
                    <a:pt x="0" y="172378"/>
                  </a:cubicBezTo>
                  <a:lnTo>
                    <a:pt x="0" y="57845"/>
                  </a:lnTo>
                  <a:cubicBezTo>
                    <a:pt x="0" y="25898"/>
                    <a:pt x="25898" y="0"/>
                    <a:pt x="57845" y="0"/>
                  </a:cubicBezTo>
                  <a:close/>
                </a:path>
              </a:pathLst>
            </a:custGeom>
            <a:blipFill>
              <a:blip r:embed="rId5"/>
              <a:stretch>
                <a:fillRect t="-5106" b="-5106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635427" y="5689624"/>
            <a:ext cx="3939739" cy="2501876"/>
            <a:chOff x="0" y="0"/>
            <a:chExt cx="380607" cy="2337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0607" cy="233768"/>
            </a:xfrm>
            <a:custGeom>
              <a:avLst/>
              <a:gdLst/>
              <a:ahLst/>
              <a:cxnLst/>
              <a:rect l="l" t="t" r="r" b="b"/>
              <a:pathLst>
                <a:path w="380607" h="233768">
                  <a:moveTo>
                    <a:pt x="57845" y="0"/>
                  </a:moveTo>
                  <a:lnTo>
                    <a:pt x="322761" y="0"/>
                  </a:lnTo>
                  <a:cubicBezTo>
                    <a:pt x="354708" y="0"/>
                    <a:pt x="380607" y="25898"/>
                    <a:pt x="380607" y="57845"/>
                  </a:cubicBezTo>
                  <a:lnTo>
                    <a:pt x="380607" y="175923"/>
                  </a:lnTo>
                  <a:cubicBezTo>
                    <a:pt x="380607" y="207870"/>
                    <a:pt x="354708" y="233768"/>
                    <a:pt x="322761" y="233768"/>
                  </a:cubicBezTo>
                  <a:lnTo>
                    <a:pt x="57845" y="233768"/>
                  </a:lnTo>
                  <a:cubicBezTo>
                    <a:pt x="25898" y="233768"/>
                    <a:pt x="0" y="207870"/>
                    <a:pt x="0" y="175923"/>
                  </a:cubicBezTo>
                  <a:lnTo>
                    <a:pt x="0" y="57845"/>
                  </a:lnTo>
                  <a:cubicBezTo>
                    <a:pt x="0" y="25898"/>
                    <a:pt x="25898" y="0"/>
                    <a:pt x="57845" y="0"/>
                  </a:cubicBezTo>
                  <a:close/>
                </a:path>
              </a:pathLst>
            </a:custGeom>
            <a:blipFill>
              <a:blip r:embed="rId6"/>
              <a:stretch>
                <a:fillRect t="-4339" b="-4339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0" y="0"/>
            <a:ext cx="1226549" cy="10287000"/>
            <a:chOff x="0" y="0"/>
            <a:chExt cx="323042" cy="27093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3042" cy="2709333"/>
            </a:xfrm>
            <a:custGeom>
              <a:avLst/>
              <a:gdLst/>
              <a:ahLst/>
              <a:cxnLst/>
              <a:rect l="l" t="t" r="r" b="b"/>
              <a:pathLst>
                <a:path w="323042" h="2709333">
                  <a:moveTo>
                    <a:pt x="0" y="0"/>
                  </a:moveTo>
                  <a:lnTo>
                    <a:pt x="323042" y="0"/>
                  </a:lnTo>
                  <a:lnTo>
                    <a:pt x="323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5D4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2304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5639114" y="471847"/>
            <a:ext cx="2057814" cy="282949"/>
          </a:xfrm>
          <a:custGeom>
            <a:avLst/>
            <a:gdLst/>
            <a:ahLst/>
            <a:cxnLst/>
            <a:rect l="l" t="t" r="r" b="b"/>
            <a:pathLst>
              <a:path w="2057814" h="282949">
                <a:moveTo>
                  <a:pt x="0" y="0"/>
                </a:moveTo>
                <a:lnTo>
                  <a:pt x="2057814" y="0"/>
                </a:lnTo>
                <a:lnTo>
                  <a:pt x="2057814" y="282950"/>
                </a:lnTo>
                <a:lnTo>
                  <a:pt x="0" y="282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110336" y="240762"/>
            <a:ext cx="952148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ru-RU" sz="4200" b="1" dirty="0" smtClean="0">
                <a:solidFill>
                  <a:srgbClr val="003B66"/>
                </a:solidFill>
                <a:latin typeface="Aileron Heavy"/>
                <a:ea typeface="Aileron Heavy"/>
                <a:cs typeface="Aileron Heavy"/>
                <a:sym typeface="Aileron Heavy"/>
              </a:rPr>
              <a:t>Показатели инфекционного отделения </a:t>
            </a:r>
            <a:endParaRPr lang="en-US" sz="4200" b="1" dirty="0">
              <a:solidFill>
                <a:srgbClr val="003B66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054774" y="2228562"/>
            <a:ext cx="388586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0"/>
              </a:lnSpc>
            </a:pPr>
            <a:r>
              <a:rPr lang="ru-RU" sz="3600" b="1" dirty="0" smtClean="0">
                <a:solidFill>
                  <a:schemeClr val="bg1"/>
                </a:solidFill>
                <a:ea typeface="Aileron Heavy"/>
                <a:cs typeface="Aileron Heavy"/>
                <a:sym typeface="Aileron Heavy"/>
              </a:rPr>
              <a:t>Всего пролечено</a:t>
            </a:r>
          </a:p>
          <a:p>
            <a:pPr algn="ctr">
              <a:lnSpc>
                <a:spcPts val="4330"/>
              </a:lnSpc>
            </a:pPr>
            <a:r>
              <a:rPr lang="ru-RU" sz="3600" b="1" dirty="0" smtClean="0">
                <a:solidFill>
                  <a:schemeClr val="bg1"/>
                </a:solidFill>
                <a:ea typeface="Aileron Heavy"/>
                <a:cs typeface="Aileron Heavy"/>
                <a:sym typeface="Aileron Heavy"/>
              </a:rPr>
              <a:t>1608 (17,9%)</a:t>
            </a:r>
            <a:endParaRPr lang="en-US" sz="3600" b="1" dirty="0">
              <a:solidFill>
                <a:schemeClr val="bg1"/>
              </a:solidFill>
              <a:ea typeface="Aileron Heavy"/>
              <a:cs typeface="Aileron Heavy"/>
              <a:sym typeface="Aileron Heavy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117565" y="6317016"/>
            <a:ext cx="388586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0"/>
              </a:lnSpc>
            </a:pPr>
            <a:r>
              <a:rPr lang="ru-RU" sz="3600" b="1" dirty="0" smtClean="0">
                <a:solidFill>
                  <a:schemeClr val="bg1"/>
                </a:solidFill>
                <a:ea typeface="Aileron Heavy"/>
                <a:cs typeface="Aileron Heavy"/>
                <a:sym typeface="Aileron Heavy"/>
              </a:rPr>
              <a:t>Из них пневмонии</a:t>
            </a:r>
            <a:endParaRPr lang="ru-RU" sz="3600" b="1" dirty="0">
              <a:solidFill>
                <a:schemeClr val="bg1"/>
              </a:solidFill>
              <a:ea typeface="Aileron Heavy"/>
              <a:cs typeface="Aileron Heavy"/>
              <a:sym typeface="Aileron Heavy"/>
            </a:endParaRPr>
          </a:p>
          <a:p>
            <a:pPr algn="ctr">
              <a:lnSpc>
                <a:spcPts val="4330"/>
              </a:lnSpc>
            </a:pPr>
            <a:r>
              <a:rPr lang="en-US" sz="3600" b="1" dirty="0">
                <a:solidFill>
                  <a:schemeClr val="bg1"/>
                </a:solidFill>
                <a:ea typeface="Aileron Heavy"/>
                <a:cs typeface="Aileron Heavy"/>
                <a:sym typeface="Aileron Bold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ea typeface="Aileron Heavy"/>
                <a:cs typeface="Aileron Heavy"/>
                <a:sym typeface="Aileron Bold"/>
              </a:rPr>
              <a:t>6 (1,6%)</a:t>
            </a:r>
            <a:endParaRPr lang="en-US" sz="3092" b="1" dirty="0">
              <a:solidFill>
                <a:srgbClr val="FFFFFF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</p:spTree>
    <p:extLst>
      <p:ext uri="{BB962C8B-B14F-4D97-AF65-F5344CB8AC3E}">
        <p14:creationId xmlns:p14="http://schemas.microsoft.com/office/powerpoint/2010/main" val="4291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81000" y="190500"/>
            <a:ext cx="13069452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500" b="1" dirty="0">
                <a:solidFill>
                  <a:srgbClr val="002060"/>
                </a:solidFill>
              </a:rPr>
              <a:t>Показатели перинатальной смертности </a:t>
            </a:r>
            <a:r>
              <a:rPr lang="ru-RU" sz="4200" b="1" dirty="0">
                <a:solidFill>
                  <a:srgbClr val="002060"/>
                </a:solidFill>
              </a:rPr>
              <a:t>(%</a:t>
            </a:r>
            <a:r>
              <a:rPr lang="ru-RU" sz="3000" b="1" dirty="0">
                <a:solidFill>
                  <a:srgbClr val="002060"/>
                </a:solidFill>
              </a:rPr>
              <a:t>о</a:t>
            </a:r>
            <a:r>
              <a:rPr lang="ru-RU" sz="4200" b="1" dirty="0">
                <a:solidFill>
                  <a:srgbClr val="002060"/>
                </a:solidFill>
              </a:rPr>
              <a:t>) 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385"/>
              </p:ext>
            </p:extLst>
          </p:nvPr>
        </p:nvGraphicFramePr>
        <p:xfrm>
          <a:off x="228600" y="952500"/>
          <a:ext cx="10287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194590"/>
              </p:ext>
            </p:extLst>
          </p:nvPr>
        </p:nvGraphicFramePr>
        <p:xfrm>
          <a:off x="6172200" y="5143500"/>
          <a:ext cx="11808542" cy="407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89525" y="4229100"/>
            <a:ext cx="9571179" cy="6834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Структура перинатальной смертности (‰)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4151703"/>
            <a:ext cx="7181274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Распределение мертворожденных по женским консультациям (</a:t>
            </a:r>
            <a:r>
              <a:rPr lang="ru-RU" sz="2800" b="1" dirty="0" err="1" smtClean="0">
                <a:solidFill>
                  <a:srgbClr val="002060"/>
                </a:solidFill>
              </a:rPr>
              <a:t>абс.ч</a:t>
            </a:r>
            <a:r>
              <a:rPr lang="ru-RU" sz="2800" b="1" dirty="0" smtClean="0">
                <a:solidFill>
                  <a:srgbClr val="002060"/>
                </a:solidFill>
              </a:rPr>
              <a:t>.)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642880"/>
              </p:ext>
            </p:extLst>
          </p:nvPr>
        </p:nvGraphicFramePr>
        <p:xfrm>
          <a:off x="559774" y="5295899"/>
          <a:ext cx="5171619" cy="484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90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 bwMode="gray">
          <a:xfrm>
            <a:off x="1978926" y="8741391"/>
            <a:ext cx="450375" cy="184245"/>
          </a:xfrm>
          <a:custGeom>
            <a:avLst/>
            <a:gdLst>
              <a:gd name="connsiteX0" fmla="*/ 0 w 300250"/>
              <a:gd name="connsiteY0" fmla="*/ 122830 h 122830"/>
              <a:gd name="connsiteX1" fmla="*/ 272955 w 300250"/>
              <a:gd name="connsiteY1" fmla="*/ 54591 h 122830"/>
              <a:gd name="connsiteX2" fmla="*/ 136477 w 300250"/>
              <a:gd name="connsiteY2" fmla="*/ 0 h 122830"/>
              <a:gd name="connsiteX3" fmla="*/ 300250 w 300250"/>
              <a:gd name="connsiteY3" fmla="*/ 40943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0" h="122830">
                <a:moveTo>
                  <a:pt x="0" y="122830"/>
                </a:moveTo>
                <a:lnTo>
                  <a:pt x="272955" y="54591"/>
                </a:lnTo>
                <a:lnTo>
                  <a:pt x="136477" y="0"/>
                </a:lnTo>
                <a:lnTo>
                  <a:pt x="300250" y="40943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ru-RU" sz="2700"/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15397"/>
              </p:ext>
            </p:extLst>
          </p:nvPr>
        </p:nvGraphicFramePr>
        <p:xfrm>
          <a:off x="1447801" y="3161313"/>
          <a:ext cx="12420600" cy="631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219200" y="495300"/>
            <a:ext cx="6629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Структура РНС (%) </a:t>
            </a:r>
          </a:p>
        </p:txBody>
      </p:sp>
    </p:spTree>
    <p:extLst>
      <p:ext uri="{BB962C8B-B14F-4D97-AF65-F5344CB8AC3E}">
        <p14:creationId xmlns:p14="http://schemas.microsoft.com/office/powerpoint/2010/main" val="34395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3899617"/>
              </p:ext>
            </p:extLst>
          </p:nvPr>
        </p:nvGraphicFramePr>
        <p:xfrm>
          <a:off x="914400" y="3262313"/>
          <a:ext cx="8079582" cy="592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Структура заболеваемости за 2024г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29223704"/>
              </p:ext>
            </p:extLst>
          </p:nvPr>
        </p:nvGraphicFramePr>
        <p:xfrm>
          <a:off x="9837897" y="3902393"/>
          <a:ext cx="8084343" cy="592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2515196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Всего: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2024 г. – </a:t>
            </a:r>
            <a:r>
              <a:rPr lang="ru-RU" sz="2800" b="1" dirty="0" smtClean="0">
                <a:solidFill>
                  <a:schemeClr val="tx2"/>
                </a:solidFill>
              </a:rPr>
              <a:t>46,4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2023 г. – </a:t>
            </a:r>
            <a:r>
              <a:rPr lang="ru-RU" sz="2800" b="1" dirty="0" smtClean="0">
                <a:solidFill>
                  <a:schemeClr val="tx2"/>
                </a:solidFill>
              </a:rPr>
              <a:t>92,5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4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6127500" y="148121"/>
            <a:ext cx="1291547" cy="1291547"/>
          </a:xfrm>
          <a:custGeom>
            <a:avLst/>
            <a:gdLst/>
            <a:ahLst/>
            <a:cxnLst/>
            <a:rect l="l" t="t" r="r" b="b"/>
            <a:pathLst>
              <a:path w="1291547" h="1291547">
                <a:moveTo>
                  <a:pt x="0" y="0"/>
                </a:moveTo>
                <a:lnTo>
                  <a:pt x="1291547" y="0"/>
                </a:lnTo>
                <a:lnTo>
                  <a:pt x="1291547" y="1291547"/>
                </a:lnTo>
                <a:lnTo>
                  <a:pt x="0" y="12915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647706" y="559090"/>
            <a:ext cx="1519327" cy="469610"/>
          </a:xfrm>
          <a:custGeom>
            <a:avLst/>
            <a:gdLst/>
            <a:ahLst/>
            <a:cxnLst/>
            <a:rect l="l" t="t" r="r" b="b"/>
            <a:pathLst>
              <a:path w="1519327" h="469610">
                <a:moveTo>
                  <a:pt x="0" y="0"/>
                </a:moveTo>
                <a:lnTo>
                  <a:pt x="1519327" y="0"/>
                </a:lnTo>
                <a:lnTo>
                  <a:pt x="1519327" y="469610"/>
                </a:lnTo>
                <a:lnTo>
                  <a:pt x="0" y="4696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499636" y="9258300"/>
            <a:ext cx="1519327" cy="469610"/>
          </a:xfrm>
          <a:custGeom>
            <a:avLst/>
            <a:gdLst/>
            <a:ahLst/>
            <a:cxnLst/>
            <a:rect l="l" t="t" r="r" b="b"/>
            <a:pathLst>
              <a:path w="1519327" h="469610">
                <a:moveTo>
                  <a:pt x="0" y="0"/>
                </a:moveTo>
                <a:lnTo>
                  <a:pt x="1519328" y="0"/>
                </a:lnTo>
                <a:lnTo>
                  <a:pt x="1519328" y="469610"/>
                </a:lnTo>
                <a:lnTo>
                  <a:pt x="0" y="4696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28306" y="366410"/>
            <a:ext cx="4772694" cy="8549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Вакцинация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39227180"/>
              </p:ext>
            </p:extLst>
          </p:nvPr>
        </p:nvGraphicFramePr>
        <p:xfrm>
          <a:off x="2667000" y="2095500"/>
          <a:ext cx="10216710" cy="604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029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6945934" y="530781"/>
            <a:ext cx="992584" cy="992584"/>
          </a:xfrm>
          <a:custGeom>
            <a:avLst/>
            <a:gdLst/>
            <a:ahLst/>
            <a:cxnLst/>
            <a:rect l="l" t="t" r="r" b="b"/>
            <a:pathLst>
              <a:path w="992584" h="992584">
                <a:moveTo>
                  <a:pt x="0" y="0"/>
                </a:moveTo>
                <a:lnTo>
                  <a:pt x="992585" y="0"/>
                </a:lnTo>
                <a:lnTo>
                  <a:pt x="992585" y="992584"/>
                </a:lnTo>
                <a:lnTo>
                  <a:pt x="0" y="99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819401" y="114300"/>
            <a:ext cx="7391400" cy="10827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5400" b="1" dirty="0" smtClean="0">
                <a:solidFill>
                  <a:srgbClr val="002060"/>
                </a:solidFill>
              </a:rPr>
              <a:t>Обращения граждан</a:t>
            </a:r>
            <a:endParaRPr lang="en-US" alt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42079"/>
              </p:ext>
            </p:extLst>
          </p:nvPr>
        </p:nvGraphicFramePr>
        <p:xfrm>
          <a:off x="685800" y="2019300"/>
          <a:ext cx="9372600" cy="67848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381000" dir="2700000">
                    <a:schemeClr val="accent5">
                      <a:lumMod val="60000"/>
                      <a:lumOff val="4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3535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0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9621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Форма 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2024 г.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2023 г.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6217"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Е-</a:t>
                      </a:r>
                      <a:r>
                        <a:rPr lang="kk-KZ" sz="3600" b="1" dirty="0" smtClean="0">
                          <a:solidFill>
                            <a:srgbClr val="002060"/>
                          </a:solidFill>
                        </a:rPr>
                        <a:t>Өтініш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="" xmlns:a16="http://schemas.microsoft.com/office/drawing/2014/main" val="943888017"/>
                  </a:ext>
                </a:extLst>
              </a:tr>
              <a:tr h="1696217">
                <a:tc>
                  <a:txBody>
                    <a:bodyPr/>
                    <a:lstStyle/>
                    <a:p>
                      <a:pPr algn="l"/>
                      <a:r>
                        <a:rPr lang="kk-KZ" sz="3600" b="1" dirty="0" smtClean="0">
                          <a:solidFill>
                            <a:srgbClr val="002060"/>
                          </a:solidFill>
                        </a:rPr>
                        <a:t>СППиВА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6217"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16459200" cy="2012157"/>
          </a:xfrm>
        </p:spPr>
        <p:txBody>
          <a:bodyPr/>
          <a:lstStyle/>
          <a:p>
            <a:r>
              <a:rPr lang="ru-RU" sz="4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оценки качества медицинской помощи для медицинских организаций по охране здоровья</a:t>
            </a:r>
            <a:br>
              <a:rPr lang="ru-RU" sz="4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 и ребенка</a:t>
            </a:r>
            <a:endParaRPr lang="ru-RU" sz="400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400301"/>
          <a:ext cx="15316200" cy="693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78">
                  <a:extLst>
                    <a:ext uri="{9D8B030D-6E8A-4147-A177-3AD203B41FA5}">
                      <a16:colId xmlns:a16="http://schemas.microsoft.com/office/drawing/2014/main" xmlns="" val="4090933003"/>
                    </a:ext>
                  </a:extLst>
                </a:gridCol>
                <a:gridCol w="5639082">
                  <a:extLst>
                    <a:ext uri="{9D8B030D-6E8A-4147-A177-3AD203B41FA5}">
                      <a16:colId xmlns:a16="http://schemas.microsoft.com/office/drawing/2014/main" xmlns="" val="626728838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xmlns="" val="11247604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76684886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1914031166"/>
                    </a:ext>
                  </a:extLst>
                </a:gridCol>
              </a:tblGrid>
              <a:tr h="15864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Пороговое значение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Достижение за 2024 г.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001105"/>
                  </a:ext>
                </a:extLst>
              </a:tr>
              <a:tr h="15864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случаев материнской смертности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-5 баллов</a:t>
                      </a:r>
                    </a:p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случаев - 0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баллов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78990"/>
                  </a:ext>
                </a:extLst>
              </a:tr>
              <a:tr h="15864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ОУО (</a:t>
                      </a:r>
                      <a:r>
                        <a:rPr lang="ru-RU" sz="2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органоуносящие</a:t>
                      </a:r>
                      <a:r>
                        <a:rPr lang="ru-RU" sz="2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операции)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 сравнению с прошлым годом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- 5 б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5 Баллов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446894"/>
                  </a:ext>
                </a:extLst>
              </a:tr>
              <a:tr h="10873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Младенческая</a:t>
                      </a:r>
                      <a:r>
                        <a:rPr lang="ru-RU" sz="2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смертность</a:t>
                      </a:r>
                      <a:endParaRPr lang="ru-RU" sz="2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 сравнению с прошлым годом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- 5 б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5 баллов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113225"/>
                  </a:ext>
                </a:extLst>
              </a:tr>
              <a:tr h="10873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баллов</a:t>
                      </a:r>
                      <a:endParaRPr lang="ru-RU" sz="27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442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6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5715000" cy="107394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43100"/>
            <a:ext cx="13944600" cy="7696200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За отчетный период отмечается увеличение доходов от платных услуг.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Снижение штрафных санкций со стороны ФСМС.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Снижение количества родов на 565 случаев.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Снижение количества кесаревых сечений на 1,2% и увеличение плановых операций с 51% до 57,9%.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Снижение РНС с 1,2‰ до 0,6‰. Однако отмечается увеличение ПС за счет роста случаев мертворождения.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Увеличение охвата вакцинацией </a:t>
            </a:r>
            <a:r>
              <a:rPr lang="ru-RU" sz="3600" dirty="0" err="1" smtClean="0">
                <a:solidFill>
                  <a:srgbClr val="002060"/>
                </a:solidFill>
              </a:rPr>
              <a:t>новрожденных</a:t>
            </a:r>
            <a:r>
              <a:rPr lang="ru-RU" sz="3600" dirty="0" smtClean="0">
                <a:solidFill>
                  <a:srgbClr val="002060"/>
                </a:solidFill>
              </a:rPr>
              <a:t> с 95,4% до 96,6%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Отсутствие случаев обоснованных жалоб на качество оказания медицинской помощи со стороны населения.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6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17348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Основные направления родильного дома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21014"/>
            <a:ext cx="14325600" cy="857068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Увеличить </a:t>
            </a:r>
            <a:r>
              <a:rPr lang="ru-RU" sz="2800" dirty="0" smtClean="0">
                <a:solidFill>
                  <a:srgbClr val="002060"/>
                </a:solidFill>
              </a:rPr>
              <a:t>доход Предприятия </a:t>
            </a:r>
            <a:r>
              <a:rPr lang="ru-RU" sz="2800" dirty="0">
                <a:solidFill>
                  <a:srgbClr val="002060"/>
                </a:solidFill>
              </a:rPr>
              <a:t>за счет расширения платных </a:t>
            </a:r>
            <a:r>
              <a:rPr lang="ru-RU" sz="2800" dirty="0" smtClean="0">
                <a:solidFill>
                  <a:srgbClr val="002060"/>
                </a:solidFill>
              </a:rPr>
              <a:t>услуг.</a:t>
            </a:r>
          </a:p>
          <a:p>
            <a:pPr lvl="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Улучшение оснащения родильного дома.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Продолжить </a:t>
            </a:r>
            <a:r>
              <a:rPr lang="ru-RU" sz="2800" dirty="0">
                <a:solidFill>
                  <a:srgbClr val="002060"/>
                </a:solidFill>
              </a:rPr>
              <a:t>работу по снижению </a:t>
            </a:r>
            <a:r>
              <a:rPr lang="ru-RU" sz="2800" dirty="0" smtClean="0">
                <a:solidFill>
                  <a:srgbClr val="002060"/>
                </a:solidFill>
              </a:rPr>
              <a:t>кесарева </a:t>
            </a:r>
            <a:r>
              <a:rPr lang="ru-RU" sz="2800" dirty="0">
                <a:solidFill>
                  <a:srgbClr val="002060"/>
                </a:solidFill>
              </a:rPr>
              <a:t>сечения, путем </a:t>
            </a:r>
            <a:r>
              <a:rPr lang="ru-RU" sz="2800" dirty="0" smtClean="0">
                <a:solidFill>
                  <a:srgbClr val="002060"/>
                </a:solidFill>
              </a:rPr>
              <a:t>строго соблюдения рекомендаций клинических протоколов и ВОЗ.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Активная работа и пропаганда в </a:t>
            </a:r>
            <a:r>
              <a:rPr lang="ru-RU" sz="2800" dirty="0" err="1" smtClean="0">
                <a:solidFill>
                  <a:srgbClr val="002060"/>
                </a:solidFill>
              </a:rPr>
              <a:t>соцсетях</a:t>
            </a:r>
            <a:r>
              <a:rPr lang="ru-RU" sz="2800" dirty="0" smtClean="0">
                <a:solidFill>
                  <a:srgbClr val="002060"/>
                </a:solidFill>
              </a:rPr>
              <a:t>, создание комфортных условий пребывания с целью привлечения пациентов и увеличения доходности Предприятия.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Снижение </a:t>
            </a:r>
            <a:r>
              <a:rPr lang="ru-RU" sz="2800" dirty="0">
                <a:solidFill>
                  <a:srgbClr val="002060"/>
                </a:solidFill>
              </a:rPr>
              <a:t>количества перинатальной смертности, путем строго соблюдения рекомендаций клинических протоколов и </a:t>
            </a:r>
            <a:r>
              <a:rPr lang="ru-RU" sz="2800" dirty="0" smtClean="0">
                <a:solidFill>
                  <a:srgbClr val="002060"/>
                </a:solidFill>
              </a:rPr>
              <a:t>ВОЗ. И взаимодействия с прикрепленными поликлиниками.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Проводить постоянное наставничество с целью обучения и повышения уровня молодых специалистов.</a:t>
            </a:r>
          </a:p>
          <a:p>
            <a:pPr lvl="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Постоянно совершенствовать навыки по оказанию акушерско-гинекологической помощи путем обучения медицинского персонала.</a:t>
            </a:r>
          </a:p>
          <a:p>
            <a:pPr lvl="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 В связи с введением приказа О внесении изменений в приказ министра здравоохранения Республики Казахстан "Об утверждении правил подтверждения результатов непрерывного профессионального развития работников здравоохранения" от 20 декабря 2020 года № ҚР </a:t>
            </a:r>
            <a:r>
              <a:rPr lang="ru-RU" sz="2800" dirty="0" smtClean="0">
                <a:solidFill>
                  <a:srgbClr val="002060"/>
                </a:solidFill>
              </a:rPr>
              <a:t>ДСМ -</a:t>
            </a:r>
            <a:r>
              <a:rPr lang="ru-RU" sz="2800" dirty="0">
                <a:solidFill>
                  <a:srgbClr val="002060"/>
                </a:solidFill>
              </a:rPr>
              <a:t>283/2020 увеличить </a:t>
            </a:r>
            <a:r>
              <a:rPr lang="ru-RU" sz="2800" dirty="0" err="1">
                <a:solidFill>
                  <a:srgbClr val="002060"/>
                </a:solidFill>
              </a:rPr>
              <a:t>категорийность</a:t>
            </a:r>
            <a:r>
              <a:rPr lang="ru-RU" sz="2800" dirty="0">
                <a:solidFill>
                  <a:srgbClr val="002060"/>
                </a:solidFill>
              </a:rPr>
              <a:t> медицинского персонала.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81000" y="571500"/>
            <a:ext cx="6553200" cy="6188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Структура коечного фонда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1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351130"/>
              </p:ext>
            </p:extLst>
          </p:nvPr>
        </p:nvGraphicFramePr>
        <p:xfrm>
          <a:off x="551603" y="1485900"/>
          <a:ext cx="6211993" cy="29032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611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6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Акушерские койки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Отделение патологии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Гинекология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Инфекционное отделение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125</a:t>
                      </a:r>
                    </a:p>
                  </a:txBody>
                  <a:tcPr marL="68580" marR="68580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8001000" y="3924300"/>
            <a:ext cx="7467600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коечного фонда </a:t>
            </a:r>
            <a:endParaRPr lang="ru-RU" alt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49668"/>
              </p:ext>
            </p:extLst>
          </p:nvPr>
        </p:nvGraphicFramePr>
        <p:xfrm>
          <a:off x="6934200" y="4686300"/>
          <a:ext cx="10506693" cy="518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3400" y="529590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Количество пролеченных случаев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58582"/>
              </p:ext>
            </p:extLst>
          </p:nvPr>
        </p:nvGraphicFramePr>
        <p:xfrm>
          <a:off x="838200" y="6743700"/>
          <a:ext cx="5943600" cy="99061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412673"/>
                <a:gridCol w="1530927"/>
              </a:tblGrid>
              <a:tr h="456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8967</a:t>
                      </a:r>
                    </a:p>
                  </a:txBody>
                  <a:tcPr marL="68580" marR="68580" marT="34293" marB="34293" anchor="ctr" horzOverflow="overflow"/>
                </a:tc>
              </a:tr>
              <a:tr h="456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г.</a:t>
                      </a: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9033</a:t>
                      </a: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34293" marB="3429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06487" y="3370684"/>
            <a:ext cx="8475026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21"/>
              </a:lnSpc>
            </a:pPr>
            <a:r>
              <a:rPr lang="en-US" sz="8564" b="1" dirty="0">
                <a:solidFill>
                  <a:srgbClr val="002060"/>
                </a:solidFill>
                <a:latin typeface="Agrandir Tight Heavy"/>
                <a:ea typeface="Agrandir Tight Heavy"/>
                <a:cs typeface="Agrandir Tight Heavy"/>
                <a:sym typeface="Agrandir Tight Heavy"/>
              </a:rPr>
              <a:t>БЛАГОДАРЮ </a:t>
            </a:r>
            <a:endParaRPr lang="ru-RU" sz="8564" b="1" dirty="0" smtClean="0">
              <a:solidFill>
                <a:srgbClr val="002060"/>
              </a:solidFill>
              <a:latin typeface="Agrandir Tight Heavy"/>
              <a:ea typeface="Agrandir Tight Heavy"/>
              <a:cs typeface="Agrandir Tight Heavy"/>
              <a:sym typeface="Agrandir Tight Heavy"/>
            </a:endParaRPr>
          </a:p>
          <a:p>
            <a:pPr marL="0" lvl="0" indent="0" algn="ctr">
              <a:lnSpc>
                <a:spcPts val="8821"/>
              </a:lnSpc>
            </a:pPr>
            <a:r>
              <a:rPr lang="en-US" sz="8564" b="1" dirty="0" smtClean="0">
                <a:solidFill>
                  <a:srgbClr val="002060"/>
                </a:solidFill>
                <a:latin typeface="Agrandir Tight Heavy"/>
                <a:ea typeface="Agrandir Tight Heavy"/>
                <a:cs typeface="Agrandir Tight Heavy"/>
                <a:sym typeface="Agrandir Tight Heavy"/>
              </a:rPr>
              <a:t>ЗА </a:t>
            </a:r>
            <a:r>
              <a:rPr lang="en-US" sz="8564" b="1" dirty="0">
                <a:solidFill>
                  <a:srgbClr val="002060"/>
                </a:solidFill>
                <a:latin typeface="Agrandir Tight Heavy"/>
                <a:ea typeface="Agrandir Tight Heavy"/>
                <a:cs typeface="Agrandir Tight Heavy"/>
                <a:sym typeface="Agrandir Tight Heavy"/>
              </a:rPr>
              <a:t>ВНИМАНИЕ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848681"/>
            <a:ext cx="3256458" cy="4114800"/>
          </a:xfrm>
          <a:custGeom>
            <a:avLst/>
            <a:gdLst/>
            <a:ahLst/>
            <a:cxnLst/>
            <a:rect l="l" t="t" r="r" b="b"/>
            <a:pathLst>
              <a:path w="3256458" h="4114800">
                <a:moveTo>
                  <a:pt x="0" y="0"/>
                </a:moveTo>
                <a:lnTo>
                  <a:pt x="3256458" y="0"/>
                </a:lnTo>
                <a:lnTo>
                  <a:pt x="3256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031542" y="2848681"/>
            <a:ext cx="3256458" cy="4114800"/>
          </a:xfrm>
          <a:custGeom>
            <a:avLst/>
            <a:gdLst/>
            <a:ahLst/>
            <a:cxnLst/>
            <a:rect l="l" t="t" r="r" b="b"/>
            <a:pathLst>
              <a:path w="3256458" h="4114800">
                <a:moveTo>
                  <a:pt x="3256458" y="0"/>
                </a:moveTo>
                <a:lnTo>
                  <a:pt x="0" y="0"/>
                </a:lnTo>
                <a:lnTo>
                  <a:pt x="0" y="4114800"/>
                </a:lnTo>
                <a:lnTo>
                  <a:pt x="3256458" y="4114800"/>
                </a:lnTo>
                <a:lnTo>
                  <a:pt x="32564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173333" y="3749241"/>
            <a:ext cx="2313680" cy="23136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776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00987" y="3749241"/>
            <a:ext cx="2313680" cy="23136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776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52260" y="4428168"/>
            <a:ext cx="955825" cy="955825"/>
          </a:xfrm>
          <a:custGeom>
            <a:avLst/>
            <a:gdLst/>
            <a:ahLst/>
            <a:cxnLst/>
            <a:rect l="l" t="t" r="r" b="b"/>
            <a:pathLst>
              <a:path w="955825" h="955825">
                <a:moveTo>
                  <a:pt x="0" y="0"/>
                </a:moveTo>
                <a:lnTo>
                  <a:pt x="955826" y="0"/>
                </a:lnTo>
                <a:lnTo>
                  <a:pt x="955826" y="955826"/>
                </a:lnTo>
                <a:lnTo>
                  <a:pt x="0" y="955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479914" y="4428168"/>
            <a:ext cx="955825" cy="955825"/>
          </a:xfrm>
          <a:custGeom>
            <a:avLst/>
            <a:gdLst/>
            <a:ahLst/>
            <a:cxnLst/>
            <a:rect l="l" t="t" r="r" b="b"/>
            <a:pathLst>
              <a:path w="955825" h="955825">
                <a:moveTo>
                  <a:pt x="0" y="0"/>
                </a:moveTo>
                <a:lnTo>
                  <a:pt x="955826" y="0"/>
                </a:lnTo>
                <a:lnTo>
                  <a:pt x="955826" y="955826"/>
                </a:lnTo>
                <a:lnTo>
                  <a:pt x="0" y="955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"/>
          <p:cNvSpPr txBox="1"/>
          <p:nvPr/>
        </p:nvSpPr>
        <p:spPr>
          <a:xfrm>
            <a:off x="9946864" y="316482"/>
            <a:ext cx="616320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ru-RU" sz="3200" b="1" kern="0" dirty="0" err="1">
                <a:solidFill>
                  <a:srgbClr val="002060"/>
                </a:solidFill>
                <a:latin typeface="Times New Roman" pitchFamily="18" charset="0"/>
              </a:rPr>
              <a:t>Категорийность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</a:rPr>
              <a:t>врачей - 81,6%</a:t>
            </a:r>
            <a:endParaRPr lang="en-US" sz="3200" b="1" dirty="0">
              <a:solidFill>
                <a:srgbClr val="002060"/>
              </a:solidFill>
              <a:latin typeface="Akzidenz-Grotesk Heavy"/>
              <a:ea typeface="Akzidenz-Grotesk Heavy"/>
              <a:cs typeface="Akzidenz-Grotesk Heavy"/>
              <a:sym typeface="Akzidenz-Grotesk Heavy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gray">
          <a:xfrm>
            <a:off x="9049777" y="1333500"/>
            <a:ext cx="7453461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62000" tIns="162000" rIns="216000" bIns="108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5000"/>
              </a:lnSpc>
              <a:spcAft>
                <a:spcPts val="12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20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1987236" y="6363324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1987236" y="6363324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1668149" y="6606212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1668149" y="6606212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1649099" y="6387137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1649099" y="6387137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16421124" y="6715749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16421124" y="6715749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16383024" y="6487149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16383024" y="6487149"/>
            <a:ext cx="1293" cy="1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4534" name="AutoShape 3030"/>
          <p:cNvSpPr>
            <a:spLocks noChangeArrowheads="1"/>
          </p:cNvSpPr>
          <p:nvPr/>
        </p:nvSpPr>
        <p:spPr bwMode="auto">
          <a:xfrm>
            <a:off x="8335129" y="4159331"/>
            <a:ext cx="1781682" cy="72958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35" name="AutoShape 3031"/>
          <p:cNvSpPr>
            <a:spLocks noChangeArrowheads="1"/>
          </p:cNvSpPr>
          <p:nvPr/>
        </p:nvSpPr>
        <p:spPr bwMode="auto">
          <a:xfrm>
            <a:off x="10959357" y="3884088"/>
            <a:ext cx="1984297" cy="7567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36" name="AutoShape 3032"/>
          <p:cNvSpPr>
            <a:spLocks noChangeArrowheads="1"/>
          </p:cNvSpPr>
          <p:nvPr/>
        </p:nvSpPr>
        <p:spPr bwMode="auto">
          <a:xfrm>
            <a:off x="13247276" y="3512755"/>
            <a:ext cx="1749862" cy="656805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4577" name="Group 3073"/>
          <p:cNvGrpSpPr>
            <a:grpSpLocks/>
          </p:cNvGrpSpPr>
          <p:nvPr/>
        </p:nvGrpSpPr>
        <p:grpSpPr bwMode="auto">
          <a:xfrm>
            <a:off x="8536093" y="3020088"/>
            <a:ext cx="1335101" cy="1532989"/>
            <a:chOff x="656" y="1998"/>
            <a:chExt cx="952" cy="1106"/>
          </a:xfrm>
        </p:grpSpPr>
        <p:sp>
          <p:nvSpPr>
            <p:cNvPr id="24559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24560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24561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562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sp>
        <p:nvSpPr>
          <p:cNvPr id="24564" name="Line 3060"/>
          <p:cNvSpPr>
            <a:spLocks noChangeShapeType="1"/>
          </p:cNvSpPr>
          <p:nvPr/>
        </p:nvSpPr>
        <p:spPr bwMode="auto">
          <a:xfrm flipV="1">
            <a:off x="12658748" y="4867926"/>
            <a:ext cx="491689" cy="84354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4565" name="Line 3061"/>
          <p:cNvSpPr>
            <a:spLocks noChangeShapeType="1"/>
          </p:cNvSpPr>
          <p:nvPr/>
        </p:nvSpPr>
        <p:spPr bwMode="auto">
          <a:xfrm>
            <a:off x="14894743" y="4559316"/>
            <a:ext cx="0" cy="871214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4567" name="Line 3063"/>
          <p:cNvSpPr>
            <a:spLocks noChangeShapeType="1"/>
          </p:cNvSpPr>
          <p:nvPr/>
        </p:nvSpPr>
        <p:spPr bwMode="auto">
          <a:xfrm>
            <a:off x="17140261" y="3913492"/>
            <a:ext cx="0" cy="1190309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4578" name="Group 3074"/>
          <p:cNvGrpSpPr>
            <a:grpSpLocks/>
          </p:cNvGrpSpPr>
          <p:nvPr/>
        </p:nvGrpSpPr>
        <p:grpSpPr bwMode="auto">
          <a:xfrm>
            <a:off x="11239030" y="2756793"/>
            <a:ext cx="1262018" cy="1428492"/>
            <a:chOff x="1724" y="1635"/>
            <a:chExt cx="952" cy="1106"/>
          </a:xfrm>
        </p:grpSpPr>
        <p:sp>
          <p:nvSpPr>
            <p:cNvPr id="24554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24568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2456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57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4579" name="Group 3075"/>
          <p:cNvGrpSpPr>
            <a:grpSpLocks/>
          </p:cNvGrpSpPr>
          <p:nvPr/>
        </p:nvGrpSpPr>
        <p:grpSpPr bwMode="auto">
          <a:xfrm>
            <a:off x="13451691" y="2398328"/>
            <a:ext cx="1265300" cy="1458579"/>
            <a:chOff x="2793" y="1272"/>
            <a:chExt cx="952" cy="1106"/>
          </a:xfrm>
        </p:grpSpPr>
        <p:sp>
          <p:nvSpPr>
            <p:cNvPr id="24547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24571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572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573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sp>
        <p:nvSpPr>
          <p:cNvPr id="24537" name="AutoShape 3033"/>
          <p:cNvSpPr>
            <a:spLocks noChangeArrowheads="1"/>
          </p:cNvSpPr>
          <p:nvPr/>
        </p:nvSpPr>
        <p:spPr bwMode="auto">
          <a:xfrm>
            <a:off x="15759784" y="2887409"/>
            <a:ext cx="1781963" cy="833416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4580" name="Group 3076"/>
          <p:cNvGrpSpPr>
            <a:grpSpLocks/>
          </p:cNvGrpSpPr>
          <p:nvPr/>
        </p:nvGrpSpPr>
        <p:grpSpPr bwMode="auto">
          <a:xfrm>
            <a:off x="16056975" y="1772664"/>
            <a:ext cx="1254891" cy="1334416"/>
            <a:chOff x="3862" y="848"/>
            <a:chExt cx="952" cy="1109"/>
          </a:xfrm>
        </p:grpSpPr>
        <p:sp>
          <p:nvSpPr>
            <p:cNvPr id="24539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24574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24575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576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sp>
        <p:nvSpPr>
          <p:cNvPr id="24590" name="Rectangle 3086"/>
          <p:cNvSpPr>
            <a:spLocks noChangeArrowheads="1"/>
          </p:cNvSpPr>
          <p:nvPr/>
        </p:nvSpPr>
        <p:spPr bwMode="auto">
          <a:xfrm>
            <a:off x="8536093" y="4343014"/>
            <a:ext cx="1285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C00000"/>
                </a:solidFill>
                <a:ea typeface="돋움" pitchFamily="50" charset="-127"/>
              </a:rPr>
              <a:t>Б/КАТЕГ</a:t>
            </a:r>
            <a:endParaRPr lang="en-US" altLang="ko-KR" sz="2000" b="1" dirty="0">
              <a:solidFill>
                <a:srgbClr val="C00000"/>
              </a:solidFill>
              <a:ea typeface="돋움" pitchFamily="50" charset="-127"/>
            </a:endParaRPr>
          </a:p>
        </p:txBody>
      </p:sp>
      <p:sp>
        <p:nvSpPr>
          <p:cNvPr id="24591" name="Rectangle 3087"/>
          <p:cNvSpPr>
            <a:spLocks noChangeArrowheads="1"/>
          </p:cNvSpPr>
          <p:nvPr/>
        </p:nvSpPr>
        <p:spPr bwMode="auto">
          <a:xfrm>
            <a:off x="11252587" y="4107415"/>
            <a:ext cx="1270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23900" algn="l"/>
              </a:tabLst>
            </a:pPr>
            <a:r>
              <a:rPr lang="ru-RU" altLang="ko-KR" sz="2000" b="1" dirty="0">
                <a:solidFill>
                  <a:srgbClr val="C00000"/>
                </a:solidFill>
                <a:ea typeface="돋움" pitchFamily="50" charset="-127"/>
              </a:rPr>
              <a:t>ВТОРАЯ</a:t>
            </a:r>
            <a:endParaRPr lang="en-US" altLang="ko-KR" sz="2000" b="1" dirty="0">
              <a:solidFill>
                <a:srgbClr val="C00000"/>
              </a:solidFill>
              <a:ea typeface="돋움" pitchFamily="50" charset="-127"/>
            </a:endParaRPr>
          </a:p>
        </p:txBody>
      </p:sp>
      <p:sp>
        <p:nvSpPr>
          <p:cNvPr id="24592" name="Rectangle 3088"/>
          <p:cNvSpPr>
            <a:spLocks noChangeArrowheads="1"/>
          </p:cNvSpPr>
          <p:nvPr/>
        </p:nvSpPr>
        <p:spPr bwMode="auto">
          <a:xfrm>
            <a:off x="13470243" y="3713732"/>
            <a:ext cx="1251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23900" algn="l"/>
              </a:tabLst>
            </a:pPr>
            <a:r>
              <a:rPr lang="ru-RU" altLang="ko-KR" sz="2000" b="1" dirty="0">
                <a:solidFill>
                  <a:srgbClr val="C00000"/>
                </a:solidFill>
                <a:ea typeface="돋움" pitchFamily="50" charset="-127"/>
              </a:rPr>
              <a:t>ПЕРВАЯ</a:t>
            </a:r>
            <a:r>
              <a:rPr lang="en-US" altLang="ko-KR" sz="2000" dirty="0">
                <a:solidFill>
                  <a:srgbClr val="C00000"/>
                </a:solidFill>
                <a:ea typeface="돋움" pitchFamily="50" charset="-127"/>
              </a:rPr>
              <a:t> </a:t>
            </a:r>
          </a:p>
        </p:txBody>
      </p:sp>
      <p:sp>
        <p:nvSpPr>
          <p:cNvPr id="24594" name="Rectangle 3090"/>
          <p:cNvSpPr>
            <a:spLocks noChangeArrowheads="1"/>
          </p:cNvSpPr>
          <p:nvPr/>
        </p:nvSpPr>
        <p:spPr bwMode="auto">
          <a:xfrm>
            <a:off x="15885371" y="3155369"/>
            <a:ext cx="1384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ru-RU" altLang="ko-KR" sz="2000" b="1" dirty="0">
                <a:solidFill>
                  <a:srgbClr val="C00000"/>
                </a:solidFill>
                <a:ea typeface="돋움" pitchFamily="50" charset="-127"/>
                <a:cs typeface="Times New Roman" pitchFamily="18" charset="0"/>
              </a:rPr>
              <a:t>ВЫСШАЯ</a:t>
            </a:r>
          </a:p>
        </p:txBody>
      </p:sp>
      <p:sp>
        <p:nvSpPr>
          <p:cNvPr id="24600" name="Text Box 3096"/>
          <p:cNvSpPr txBox="1">
            <a:spLocks noChangeArrowheads="1"/>
          </p:cNvSpPr>
          <p:nvPr/>
        </p:nvSpPr>
        <p:spPr bwMode="auto">
          <a:xfrm>
            <a:off x="8638571" y="3130774"/>
            <a:ext cx="11287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a typeface="돋움" pitchFamily="50" charset="-127"/>
              </a:rPr>
              <a:t>7</a:t>
            </a: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a typeface="돋움" pitchFamily="50" charset="-127"/>
              </a:rPr>
              <a:t>18,4</a:t>
            </a:r>
            <a:r>
              <a:rPr lang="en-US" altLang="ko-KR" sz="2400" b="1" dirty="0" smtClean="0">
                <a:solidFill>
                  <a:schemeClr val="bg1"/>
                </a:solidFill>
                <a:ea typeface="돋움" pitchFamily="50" charset="-127"/>
              </a:rPr>
              <a:t>%</a:t>
            </a:r>
            <a:endParaRPr lang="en-US" altLang="ko-KR" sz="2400" b="1" dirty="0">
              <a:solidFill>
                <a:schemeClr val="bg1"/>
              </a:solidFill>
              <a:ea typeface="돋움" pitchFamily="50" charset="-127"/>
            </a:endParaRPr>
          </a:p>
        </p:txBody>
      </p:sp>
      <p:sp>
        <p:nvSpPr>
          <p:cNvPr id="24601" name="Text Box 3097"/>
          <p:cNvSpPr txBox="1">
            <a:spLocks noChangeArrowheads="1"/>
          </p:cNvSpPr>
          <p:nvPr/>
        </p:nvSpPr>
        <p:spPr bwMode="auto">
          <a:xfrm>
            <a:off x="11316637" y="2882735"/>
            <a:ext cx="10767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a typeface="돋움" pitchFamily="50" charset="-127"/>
              </a:rPr>
              <a:t>3</a:t>
            </a: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a typeface="돋움" pitchFamily="50" charset="-127"/>
              </a:rPr>
              <a:t>7,8</a:t>
            </a:r>
            <a:r>
              <a:rPr lang="en-US" altLang="ko-KR" sz="2400" b="1" dirty="0" smtClean="0">
                <a:solidFill>
                  <a:schemeClr val="bg1"/>
                </a:solidFill>
                <a:ea typeface="돋움" pitchFamily="50" charset="-127"/>
              </a:rPr>
              <a:t>%</a:t>
            </a:r>
            <a:endParaRPr lang="en-US" altLang="ko-KR" sz="2400" b="1" dirty="0">
              <a:solidFill>
                <a:schemeClr val="bg1"/>
              </a:solidFill>
              <a:ea typeface="돋움" pitchFamily="50" charset="-127"/>
            </a:endParaRPr>
          </a:p>
        </p:txBody>
      </p:sp>
      <p:sp>
        <p:nvSpPr>
          <p:cNvPr id="24602" name="Text Box 3098"/>
          <p:cNvSpPr txBox="1">
            <a:spLocks noChangeArrowheads="1"/>
          </p:cNvSpPr>
          <p:nvPr/>
        </p:nvSpPr>
        <p:spPr bwMode="auto">
          <a:xfrm>
            <a:off x="13390352" y="2555902"/>
            <a:ext cx="1369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412705"/>
                </a:solidFill>
                <a:ea typeface="돋움" pitchFamily="50" charset="-127"/>
              </a:rPr>
              <a:t>3</a:t>
            </a:r>
            <a:endParaRPr lang="ru-RU" altLang="ko-KR" sz="2400" b="1" dirty="0">
              <a:solidFill>
                <a:srgbClr val="412705"/>
              </a:solidFill>
              <a:ea typeface="돋움" pitchFamily="50" charset="-127"/>
            </a:endParaRPr>
          </a:p>
          <a:p>
            <a:pPr algn="ctr"/>
            <a:r>
              <a:rPr lang="ru-RU" altLang="ko-KR" sz="2400" b="1" dirty="0" smtClean="0">
                <a:solidFill>
                  <a:srgbClr val="412705"/>
                </a:solidFill>
                <a:ea typeface="돋움" pitchFamily="50" charset="-127"/>
              </a:rPr>
              <a:t>7,8</a:t>
            </a:r>
            <a:r>
              <a:rPr lang="en-US" altLang="ko-KR" sz="2400" b="1" dirty="0" smtClean="0">
                <a:solidFill>
                  <a:srgbClr val="412705"/>
                </a:solidFill>
                <a:ea typeface="돋움" pitchFamily="50" charset="-127"/>
              </a:rPr>
              <a:t>%</a:t>
            </a:r>
            <a:endParaRPr lang="en-US" altLang="ko-KR" sz="2400" b="1" dirty="0">
              <a:solidFill>
                <a:srgbClr val="412705"/>
              </a:solidFill>
              <a:ea typeface="돋움" pitchFamily="50" charset="-127"/>
            </a:endParaRPr>
          </a:p>
        </p:txBody>
      </p:sp>
      <p:sp>
        <p:nvSpPr>
          <p:cNvPr id="24603" name="Text Box 3099"/>
          <p:cNvSpPr txBox="1">
            <a:spLocks noChangeArrowheads="1"/>
          </p:cNvSpPr>
          <p:nvPr/>
        </p:nvSpPr>
        <p:spPr bwMode="auto">
          <a:xfrm>
            <a:off x="16181394" y="1860017"/>
            <a:ext cx="10402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a typeface="돋움" pitchFamily="50" charset="-127"/>
              </a:rPr>
              <a:t>25</a:t>
            </a:r>
            <a:endParaRPr lang="ru-RU" altLang="ko-KR" sz="2400" b="1" dirty="0">
              <a:solidFill>
                <a:schemeClr val="bg1"/>
              </a:solidFill>
              <a:ea typeface="돋움" pitchFamily="50" charset="-127"/>
            </a:endParaRP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a typeface="돋움" pitchFamily="50" charset="-127"/>
              </a:rPr>
              <a:t>65,7</a:t>
            </a:r>
            <a:r>
              <a:rPr lang="en-US" altLang="ko-KR" sz="2400" b="1" dirty="0" smtClean="0">
                <a:solidFill>
                  <a:schemeClr val="bg1"/>
                </a:solidFill>
                <a:ea typeface="돋움" pitchFamily="50" charset="-127"/>
              </a:rPr>
              <a:t>%</a:t>
            </a:r>
            <a:endParaRPr lang="en-US" altLang="ko-KR" sz="2400" b="1" dirty="0">
              <a:solidFill>
                <a:schemeClr val="bg1"/>
              </a:solidFill>
              <a:ea typeface="돋움" pitchFamily="50" charset="-127"/>
            </a:endParaRPr>
          </a:p>
        </p:txBody>
      </p:sp>
      <p:sp>
        <p:nvSpPr>
          <p:cNvPr id="101" name="Заголовок 1"/>
          <p:cNvSpPr txBox="1">
            <a:spLocks/>
          </p:cNvSpPr>
          <p:nvPr/>
        </p:nvSpPr>
        <p:spPr bwMode="auto">
          <a:xfrm>
            <a:off x="9295736" y="5200455"/>
            <a:ext cx="8135678" cy="1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5143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Категорийность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среднего медицинского персонала 56,2%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1557"/>
          <p:cNvSpPr>
            <a:spLocks noChangeShapeType="1"/>
          </p:cNvSpPr>
          <p:nvPr/>
        </p:nvSpPr>
        <p:spPr bwMode="auto">
          <a:xfrm>
            <a:off x="13363575" y="11494675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3" name="Line 1558"/>
          <p:cNvSpPr>
            <a:spLocks noChangeShapeType="1"/>
          </p:cNvSpPr>
          <p:nvPr/>
        </p:nvSpPr>
        <p:spPr bwMode="auto">
          <a:xfrm>
            <a:off x="13363575" y="11494675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4" name="Line 1561"/>
          <p:cNvSpPr>
            <a:spLocks noChangeShapeType="1"/>
          </p:cNvSpPr>
          <p:nvPr/>
        </p:nvSpPr>
        <p:spPr bwMode="auto">
          <a:xfrm>
            <a:off x="13044488" y="11737562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5" name="Line 1562"/>
          <p:cNvSpPr>
            <a:spLocks noChangeShapeType="1"/>
          </p:cNvSpPr>
          <p:nvPr/>
        </p:nvSpPr>
        <p:spPr bwMode="auto">
          <a:xfrm>
            <a:off x="13044488" y="11737562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6" name="Line 1574"/>
          <p:cNvSpPr>
            <a:spLocks noChangeShapeType="1"/>
          </p:cNvSpPr>
          <p:nvPr/>
        </p:nvSpPr>
        <p:spPr bwMode="auto">
          <a:xfrm>
            <a:off x="13025438" y="11518487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7" name="Line 1575"/>
          <p:cNvSpPr>
            <a:spLocks noChangeShapeType="1"/>
          </p:cNvSpPr>
          <p:nvPr/>
        </p:nvSpPr>
        <p:spPr bwMode="auto">
          <a:xfrm>
            <a:off x="13025438" y="11518487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8" name="Line 1598"/>
          <p:cNvSpPr>
            <a:spLocks noChangeShapeType="1"/>
          </p:cNvSpPr>
          <p:nvPr/>
        </p:nvSpPr>
        <p:spPr bwMode="auto">
          <a:xfrm>
            <a:off x="17797463" y="11847100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9" name="Line 1599"/>
          <p:cNvSpPr>
            <a:spLocks noChangeShapeType="1"/>
          </p:cNvSpPr>
          <p:nvPr/>
        </p:nvSpPr>
        <p:spPr bwMode="auto">
          <a:xfrm>
            <a:off x="17797463" y="11847100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0" name="Line 1602"/>
          <p:cNvSpPr>
            <a:spLocks noChangeShapeType="1"/>
          </p:cNvSpPr>
          <p:nvPr/>
        </p:nvSpPr>
        <p:spPr bwMode="auto">
          <a:xfrm>
            <a:off x="17759363" y="11618500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1" name="Line 1603"/>
          <p:cNvSpPr>
            <a:spLocks noChangeShapeType="1"/>
          </p:cNvSpPr>
          <p:nvPr/>
        </p:nvSpPr>
        <p:spPr bwMode="auto">
          <a:xfrm>
            <a:off x="17759363" y="11618500"/>
            <a:ext cx="1911" cy="19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12" name="Group 3073"/>
          <p:cNvGrpSpPr>
            <a:grpSpLocks/>
          </p:cNvGrpSpPr>
          <p:nvPr/>
        </p:nvGrpSpPr>
        <p:grpSpPr bwMode="auto">
          <a:xfrm>
            <a:off x="8752617" y="8074890"/>
            <a:ext cx="1326959" cy="1564157"/>
            <a:chOff x="656" y="1998"/>
            <a:chExt cx="952" cy="1106"/>
          </a:xfrm>
        </p:grpSpPr>
        <p:sp>
          <p:nvSpPr>
            <p:cNvPr id="113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11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15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6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sp>
        <p:nvSpPr>
          <p:cNvPr id="117" name="Line 3060"/>
          <p:cNvSpPr>
            <a:spLocks noChangeShapeType="1"/>
          </p:cNvSpPr>
          <p:nvPr/>
        </p:nvSpPr>
        <p:spPr bwMode="auto">
          <a:xfrm>
            <a:off x="14035088" y="10350607"/>
            <a:ext cx="0" cy="1088917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8" name="Line 3061"/>
          <p:cNvSpPr>
            <a:spLocks noChangeShapeType="1"/>
          </p:cNvSpPr>
          <p:nvPr/>
        </p:nvSpPr>
        <p:spPr bwMode="auto">
          <a:xfrm>
            <a:off x="16271082" y="9795463"/>
            <a:ext cx="0" cy="165835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9" name="Line 3063"/>
          <p:cNvSpPr>
            <a:spLocks noChangeShapeType="1"/>
          </p:cNvSpPr>
          <p:nvPr/>
        </p:nvSpPr>
        <p:spPr bwMode="auto">
          <a:xfrm>
            <a:off x="18516600" y="9188067"/>
            <a:ext cx="0" cy="226574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20" name="Group 3074"/>
          <p:cNvGrpSpPr>
            <a:grpSpLocks/>
          </p:cNvGrpSpPr>
          <p:nvPr/>
        </p:nvGrpSpPr>
        <p:grpSpPr bwMode="auto">
          <a:xfrm>
            <a:off x="11276093" y="7439675"/>
            <a:ext cx="1326959" cy="1564157"/>
            <a:chOff x="1724" y="1635"/>
            <a:chExt cx="952" cy="1106"/>
          </a:xfrm>
        </p:grpSpPr>
        <p:sp>
          <p:nvSpPr>
            <p:cNvPr id="121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122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23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24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125" name="Group 3075"/>
          <p:cNvGrpSpPr>
            <a:grpSpLocks/>
          </p:cNvGrpSpPr>
          <p:nvPr/>
        </p:nvGrpSpPr>
        <p:grpSpPr bwMode="auto">
          <a:xfrm>
            <a:off x="13794550" y="6905926"/>
            <a:ext cx="1326959" cy="1564157"/>
            <a:chOff x="2793" y="1272"/>
            <a:chExt cx="952" cy="1106"/>
          </a:xfrm>
        </p:grpSpPr>
        <p:sp>
          <p:nvSpPr>
            <p:cNvPr id="126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127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128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9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30" name="Group 3076"/>
          <p:cNvGrpSpPr>
            <a:grpSpLocks/>
          </p:cNvGrpSpPr>
          <p:nvPr/>
        </p:nvGrpSpPr>
        <p:grpSpPr bwMode="auto">
          <a:xfrm>
            <a:off x="16214788" y="6299299"/>
            <a:ext cx="1326959" cy="1568399"/>
            <a:chOff x="3862" y="848"/>
            <a:chExt cx="952" cy="1109"/>
          </a:xfrm>
        </p:grpSpPr>
        <p:sp>
          <p:nvSpPr>
            <p:cNvPr id="131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132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133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4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sp>
        <p:nvSpPr>
          <p:cNvPr id="135" name="Rectangle 3086"/>
          <p:cNvSpPr>
            <a:spLocks noChangeArrowheads="1"/>
          </p:cNvSpPr>
          <p:nvPr/>
        </p:nvSpPr>
        <p:spPr bwMode="auto">
          <a:xfrm>
            <a:off x="8712875" y="9440260"/>
            <a:ext cx="1386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002060"/>
                </a:solidFill>
                <a:ea typeface="돋움" pitchFamily="50" charset="-127"/>
              </a:rPr>
              <a:t>Б/КАТЕГ</a:t>
            </a:r>
            <a:endParaRPr lang="en-US" altLang="ko-KR" sz="2000" b="1" dirty="0">
              <a:solidFill>
                <a:srgbClr val="002060"/>
              </a:solidFill>
              <a:ea typeface="돋움" pitchFamily="50" charset="-127"/>
            </a:endParaRPr>
          </a:p>
        </p:txBody>
      </p:sp>
      <p:sp>
        <p:nvSpPr>
          <p:cNvPr id="136" name="Rectangle 3087"/>
          <p:cNvSpPr>
            <a:spLocks noChangeArrowheads="1"/>
          </p:cNvSpPr>
          <p:nvPr/>
        </p:nvSpPr>
        <p:spPr bwMode="auto">
          <a:xfrm>
            <a:off x="11346193" y="8904094"/>
            <a:ext cx="1370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23900" algn="l"/>
              </a:tabLst>
            </a:pPr>
            <a:r>
              <a:rPr lang="ru-RU" altLang="ko-KR" sz="2000" b="1" dirty="0">
                <a:solidFill>
                  <a:srgbClr val="002060"/>
                </a:solidFill>
                <a:ea typeface="돋움" pitchFamily="50" charset="-127"/>
              </a:rPr>
              <a:t>ВТОРАЯ</a:t>
            </a:r>
            <a:endParaRPr lang="en-US" altLang="ko-KR" sz="2000" b="1" dirty="0">
              <a:solidFill>
                <a:srgbClr val="002060"/>
              </a:solidFill>
              <a:ea typeface="돋움" pitchFamily="50" charset="-127"/>
            </a:endParaRPr>
          </a:p>
        </p:txBody>
      </p:sp>
      <p:sp>
        <p:nvSpPr>
          <p:cNvPr id="137" name="Rectangle 3088"/>
          <p:cNvSpPr>
            <a:spLocks noChangeArrowheads="1"/>
          </p:cNvSpPr>
          <p:nvPr/>
        </p:nvSpPr>
        <p:spPr bwMode="auto">
          <a:xfrm>
            <a:off x="14030728" y="8390473"/>
            <a:ext cx="13492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23900" algn="l"/>
              </a:tabLst>
            </a:pPr>
            <a:r>
              <a:rPr lang="ru-RU" altLang="ko-KR" sz="2000" b="1" dirty="0">
                <a:solidFill>
                  <a:srgbClr val="002060"/>
                </a:solidFill>
                <a:ea typeface="돋움" pitchFamily="50" charset="-127"/>
              </a:rPr>
              <a:t>ПЕРВАЯ</a:t>
            </a:r>
            <a:r>
              <a:rPr lang="en-US" altLang="ko-KR" sz="2000" dirty="0">
                <a:solidFill>
                  <a:srgbClr val="002060"/>
                </a:solidFill>
                <a:ea typeface="돋움" pitchFamily="50" charset="-127"/>
              </a:rPr>
              <a:t> </a:t>
            </a:r>
          </a:p>
        </p:txBody>
      </p:sp>
      <p:sp>
        <p:nvSpPr>
          <p:cNvPr id="138" name="Rectangle 3090"/>
          <p:cNvSpPr>
            <a:spLocks noChangeArrowheads="1"/>
          </p:cNvSpPr>
          <p:nvPr/>
        </p:nvSpPr>
        <p:spPr bwMode="auto">
          <a:xfrm>
            <a:off x="16270265" y="7698895"/>
            <a:ext cx="14928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ru-RU" altLang="ko-KR" sz="2000" b="1" dirty="0">
                <a:solidFill>
                  <a:srgbClr val="002060"/>
                </a:solidFill>
                <a:ea typeface="돋움" pitchFamily="50" charset="-127"/>
                <a:cs typeface="Times New Roman" pitchFamily="18" charset="0"/>
              </a:rPr>
              <a:t>ВЫСШАЯ</a:t>
            </a:r>
          </a:p>
        </p:txBody>
      </p:sp>
      <p:sp>
        <p:nvSpPr>
          <p:cNvPr id="139" name="Text Box 3096"/>
          <p:cNvSpPr txBox="1">
            <a:spLocks noChangeArrowheads="1"/>
          </p:cNvSpPr>
          <p:nvPr/>
        </p:nvSpPr>
        <p:spPr bwMode="auto">
          <a:xfrm>
            <a:off x="8754744" y="8248363"/>
            <a:ext cx="1192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32</a:t>
            </a:r>
            <a:endParaRPr lang="ru-RU" altLang="ko-KR" sz="24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43,8</a:t>
            </a:r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%</a:t>
            </a:r>
            <a:endParaRPr lang="en-US" altLang="ko-KR" sz="24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140" name="Text Box 3097"/>
          <p:cNvSpPr txBox="1">
            <a:spLocks noChangeArrowheads="1"/>
          </p:cNvSpPr>
          <p:nvPr/>
        </p:nvSpPr>
        <p:spPr bwMode="auto">
          <a:xfrm>
            <a:off x="11459486" y="7618378"/>
            <a:ext cx="934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2</a:t>
            </a: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2,7%</a:t>
            </a:r>
            <a:endParaRPr lang="en-US" altLang="ko-KR" sz="24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141" name="Text Box 3098"/>
          <p:cNvSpPr txBox="1">
            <a:spLocks noChangeArrowheads="1"/>
          </p:cNvSpPr>
          <p:nvPr/>
        </p:nvSpPr>
        <p:spPr bwMode="auto">
          <a:xfrm>
            <a:off x="13968897" y="7076119"/>
            <a:ext cx="8798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5  </a:t>
            </a:r>
            <a:endParaRPr lang="ru-RU" altLang="ko-KR" sz="24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6,8</a:t>
            </a:r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%</a:t>
            </a:r>
            <a:endParaRPr lang="en-US" altLang="ko-KR" sz="24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142" name="Text Box 3099"/>
          <p:cNvSpPr txBox="1">
            <a:spLocks noChangeArrowheads="1"/>
          </p:cNvSpPr>
          <p:nvPr/>
        </p:nvSpPr>
        <p:spPr bwMode="auto">
          <a:xfrm>
            <a:off x="16284393" y="6457579"/>
            <a:ext cx="1121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34</a:t>
            </a:r>
            <a:endParaRPr lang="ru-RU" altLang="ko-KR" sz="20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46,5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%</a:t>
            </a:r>
            <a:endParaRPr lang="en-US" altLang="ko-KR" sz="2000" b="1" dirty="0">
              <a:solidFill>
                <a:schemeClr val="bg1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9492"/>
              </p:ext>
            </p:extLst>
          </p:nvPr>
        </p:nvGraphicFramePr>
        <p:xfrm>
          <a:off x="381001" y="3705465"/>
          <a:ext cx="6858000" cy="47439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516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1472">
                  <a:extLst>
                    <a:ext uri="{9D8B030D-6E8A-4147-A177-3AD203B41FA5}">
                      <a16:colId xmlns="" xmlns:a16="http://schemas.microsoft.com/office/drawing/2014/main" val="3939768826"/>
                    </a:ext>
                  </a:extLst>
                </a:gridCol>
                <a:gridCol w="159804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19925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kk-KZ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штатных должностей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кадров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Врачи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9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-3381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24,8%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7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25,5%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66,8%</a:t>
                      </a:r>
                      <a:endParaRPr lang="ru-RU" sz="2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" name="Заголовок 1"/>
          <p:cNvSpPr txBox="1">
            <a:spLocks/>
          </p:cNvSpPr>
          <p:nvPr/>
        </p:nvSpPr>
        <p:spPr>
          <a:xfrm>
            <a:off x="-18143" y="132852"/>
            <a:ext cx="8554236" cy="107237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Штатная численность и анализ кадрового состава 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3" name="Содержимое 2"/>
          <p:cNvSpPr txBox="1">
            <a:spLocks/>
          </p:cNvSpPr>
          <p:nvPr/>
        </p:nvSpPr>
        <p:spPr>
          <a:xfrm>
            <a:off x="327783" y="1860017"/>
            <a:ext cx="6906922" cy="15957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5" indent="0" defTabSz="3429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кадрами –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66,8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них:  </a:t>
            </a:r>
          </a:p>
          <a:p>
            <a:pPr marL="571500" lvl="5" indent="-571500" defTabSz="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95,5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5" indent="-571500" defTabSz="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75,2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844B797-307A-41DC-BDD0-7FD84387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1867" y="876300"/>
            <a:ext cx="5098876" cy="416720"/>
          </a:xfrm>
          <a:effectLst>
            <a:glow>
              <a:schemeClr val="accent1"/>
            </a:glow>
            <a:reflection endPos="0" dir="5400000" sy="-100000" algn="bl" rotWithShape="0"/>
          </a:effectLst>
        </p:spPr>
        <p:txBody>
          <a:bodyPr/>
          <a:lstStyle/>
          <a:p>
            <a:pPr algn="ctr"/>
            <a:r>
              <a:rPr lang="ru-RU" sz="2100" cap="none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</a:t>
            </a:r>
            <a:endParaRPr lang="ru-RU" sz="2100" cap="none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429000" y="23586"/>
            <a:ext cx="11150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 -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хозяйственной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838285"/>
              </p:ext>
            </p:extLst>
          </p:nvPr>
        </p:nvGraphicFramePr>
        <p:xfrm>
          <a:off x="828542" y="826229"/>
          <a:ext cx="4996070" cy="337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921875"/>
              </p:ext>
            </p:extLst>
          </p:nvPr>
        </p:nvGraphicFramePr>
        <p:xfrm>
          <a:off x="6000751" y="1213078"/>
          <a:ext cx="5911116" cy="298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5400683" y="719613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700">
              <a:latin typeface="Arial" charset="0"/>
            </a:endParaRPr>
          </a:p>
        </p:txBody>
      </p:sp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1895483" y="7177098"/>
            <a:ext cx="1578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06123"/>
              </p:ext>
            </p:extLst>
          </p:nvPr>
        </p:nvGraphicFramePr>
        <p:xfrm>
          <a:off x="562253" y="4963597"/>
          <a:ext cx="6600547" cy="27511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78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6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8008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</a:t>
                      </a:r>
                    </a:p>
                  </a:txBody>
                  <a:tcPr marL="182802" marR="182802" marT="68591" marB="685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(тенге)</a:t>
                      </a:r>
                    </a:p>
                  </a:txBody>
                  <a:tcPr marL="182802" marR="182802" marT="68591" marB="685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(тенге) </a:t>
                      </a:r>
                    </a:p>
                  </a:txBody>
                  <a:tcPr marL="182802" marR="182802" marT="68591" marB="6859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292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Врачебный персонал</a:t>
                      </a:r>
                    </a:p>
                  </a:txBody>
                  <a:tcPr marL="182802" marR="182802" marT="68591" marB="6859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647 506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746 836</a:t>
                      </a:r>
                    </a:p>
                  </a:txBody>
                  <a:tcPr marL="182802" marR="182802" marT="68591" marB="685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92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ru-RU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мед.персонал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02" marR="182802" marT="68591" marB="6859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305 382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378 086</a:t>
                      </a:r>
                    </a:p>
                  </a:txBody>
                  <a:tcPr marL="182802" marR="182802" marT="68591" marB="6859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292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</a:t>
                      </a:r>
                      <a:r>
                        <a:rPr lang="ru-RU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мед.персонал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02" marR="182802" marT="68591" marB="6859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160 646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277 813</a:t>
                      </a:r>
                    </a:p>
                  </a:txBody>
                  <a:tcPr marL="182802" marR="182802" marT="68591" marB="6859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292">
                <a:tc>
                  <a:txBody>
                    <a:bodyPr/>
                    <a:lstStyle/>
                    <a:p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L="182802" marR="182802" marT="68591" marB="6859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278 350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368 016</a:t>
                      </a:r>
                    </a:p>
                  </a:txBody>
                  <a:tcPr marL="182802" marR="182802" marT="68591" marB="6859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0363200" y="4944268"/>
          <a:ext cx="6340362" cy="27597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88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3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8681">
                <a:tc>
                  <a:txBody>
                    <a:bodyPr/>
                    <a:lstStyle/>
                    <a:p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182856" marR="182856" marT="68591" marB="6859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1 823 973,0</a:t>
                      </a: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1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1 798 666</a:t>
                      </a:r>
                    </a:p>
                  </a:txBody>
                  <a:tcPr marL="28575" marR="137160" marT="68580" marB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54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1 820 854,0</a:t>
                      </a: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1 795 597</a:t>
                      </a:r>
                    </a:p>
                  </a:txBody>
                  <a:tcPr marL="182856" marR="182856" marT="68591" marB="685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3491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Прибыль/</a:t>
                      </a:r>
                    </a:p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</a:t>
                      </a:r>
                    </a:p>
                  </a:txBody>
                  <a:tcPr marL="182856" marR="182856" marT="68591" marB="685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3 119</a:t>
                      </a:r>
                    </a:p>
                  </a:txBody>
                  <a:tcPr marL="182856" marR="182856" marT="68591" marB="685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3 069</a:t>
                      </a:r>
                    </a:p>
                  </a:txBody>
                  <a:tcPr marL="182856" marR="182856" marT="68591" marB="6859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260" name="TextBox 8"/>
          <p:cNvSpPr txBox="1">
            <a:spLocks noChangeArrowheads="1"/>
          </p:cNvSpPr>
          <p:nvPr/>
        </p:nvSpPr>
        <p:spPr bwMode="auto">
          <a:xfrm>
            <a:off x="1143000" y="4287304"/>
            <a:ext cx="5263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1" name="TextBox 9"/>
          <p:cNvSpPr txBox="1">
            <a:spLocks noChangeArrowheads="1"/>
          </p:cNvSpPr>
          <p:nvPr/>
        </p:nvSpPr>
        <p:spPr bwMode="auto">
          <a:xfrm>
            <a:off x="11066118" y="4287304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92106"/>
              </p:ext>
            </p:extLst>
          </p:nvPr>
        </p:nvGraphicFramePr>
        <p:xfrm>
          <a:off x="533400" y="8496300"/>
          <a:ext cx="6629400" cy="15088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02" marR="182802" marT="68591" marB="685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02" marR="182802" marT="68591" marB="685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22 630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1 714</a:t>
                      </a:r>
                    </a:p>
                  </a:txBody>
                  <a:tcPr marL="182802" marR="182802" marT="68591" marB="685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74344"/>
              </p:ext>
            </p:extLst>
          </p:nvPr>
        </p:nvGraphicFramePr>
        <p:xfrm>
          <a:off x="10439400" y="8685919"/>
          <a:ext cx="6341718" cy="12959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8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1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02" marR="182802" marT="68591" marB="685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r>
                        <a:rPr lang="ru-RU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02" marR="182802" marT="68591" marB="685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39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15 440</a:t>
                      </a: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9 645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02" marR="182802" marT="68591" marB="685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A688554D-E572-464C-89F8-873786DF4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120430"/>
              </p:ext>
            </p:extLst>
          </p:nvPr>
        </p:nvGraphicFramePr>
        <p:xfrm>
          <a:off x="11255898" y="1465483"/>
          <a:ext cx="6858000" cy="289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2115800" y="7823787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Штрафные санкции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0672" y="7823787"/>
            <a:ext cx="5320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7582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93965" y="175586"/>
            <a:ext cx="4559035" cy="587473"/>
          </a:xfrm>
        </p:spPr>
        <p:txBody>
          <a:bodyPr>
            <a:noAutofit/>
          </a:bodyPr>
          <a:lstStyle/>
          <a:p>
            <a:pPr algn="ctr"/>
            <a:r>
              <a:rPr lang="ru-RU" sz="4000" b="1" noProof="1" smtClean="0">
                <a:solidFill>
                  <a:schemeClr val="tx2"/>
                </a:solidFill>
              </a:rPr>
              <a:t>Количество родов</a:t>
            </a:r>
            <a:endParaRPr lang="de-DE" sz="4000" b="1" noProof="1" smtClean="0">
              <a:solidFill>
                <a:schemeClr val="tx2"/>
              </a:solidFill>
            </a:endParaRPr>
          </a:p>
        </p:txBody>
      </p:sp>
      <p:graphicFrame>
        <p:nvGraphicFramePr>
          <p:cNvPr id="16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05020"/>
              </p:ext>
            </p:extLst>
          </p:nvPr>
        </p:nvGraphicFramePr>
        <p:xfrm>
          <a:off x="478467" y="4490414"/>
          <a:ext cx="6547758" cy="579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Блок-схема: магнитный диск 8"/>
          <p:cNvSpPr/>
          <p:nvPr/>
        </p:nvSpPr>
        <p:spPr>
          <a:xfrm>
            <a:off x="3530555" y="1720537"/>
            <a:ext cx="1766595" cy="156966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0890" y="1616214"/>
            <a:ext cx="215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0465" y="2248267"/>
            <a:ext cx="16423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</a:rPr>
              <a:t>4571</a:t>
            </a:r>
            <a:endParaRPr lang="ru-RU" sz="4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9885437" y="365596"/>
            <a:ext cx="1620993" cy="1459324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0467" y="175586"/>
            <a:ext cx="198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2023 г.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5437" y="915838"/>
            <a:ext cx="1605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5136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20857040" flipH="1">
            <a:off x="5430902" y="904231"/>
            <a:ext cx="4353099" cy="1456851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4" name="TextBox 13"/>
          <p:cNvSpPr txBox="1"/>
          <p:nvPr/>
        </p:nvSpPr>
        <p:spPr>
          <a:xfrm rot="20813398">
            <a:off x="5565203" y="1286406"/>
            <a:ext cx="40665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>
                <a:solidFill>
                  <a:srgbClr val="002060"/>
                </a:solidFill>
              </a:rPr>
              <a:t>Снижение на </a:t>
            </a:r>
            <a:r>
              <a:rPr lang="ru-RU" sz="3900" b="1" dirty="0" smtClean="0">
                <a:solidFill>
                  <a:srgbClr val="002060"/>
                </a:solidFill>
              </a:rPr>
              <a:t>565</a:t>
            </a:r>
            <a:endParaRPr lang="ru-RU" sz="3900" b="1" dirty="0">
              <a:solidFill>
                <a:srgbClr val="002060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93965" y="3972653"/>
            <a:ext cx="6767811" cy="611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Структура родов (%)</a:t>
            </a:r>
            <a:endParaRPr lang="ru-RU" sz="36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9114"/>
              </p:ext>
            </p:extLst>
          </p:nvPr>
        </p:nvGraphicFramePr>
        <p:xfrm>
          <a:off x="9358086" y="6210300"/>
          <a:ext cx="8762999" cy="38404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248400"/>
                <a:gridCol w="2514599"/>
              </a:tblGrid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Распределение по ГП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Количество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Необследованные и не состоящие на учете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Алматинская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область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ГП 20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ГП 25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ГП 24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ГП </a:t>
                      </a:r>
                      <a:r>
                        <a:rPr lang="ru-RU" sz="2800" dirty="0" err="1">
                          <a:effectLst/>
                        </a:rPr>
                        <a:t>Хак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ГП 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72600" y="5016842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- 0,3% (17)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- 0,3% (15)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7272" y="4354452"/>
            <a:ext cx="6943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Роды вне медицинского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2289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"/>
            <a:ext cx="11201400" cy="8001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Исходы индуцированных </a:t>
            </a: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endParaRPr lang="en-US" alt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47381353"/>
              </p:ext>
            </p:extLst>
          </p:nvPr>
        </p:nvGraphicFramePr>
        <p:xfrm>
          <a:off x="2895600" y="3543300"/>
          <a:ext cx="13487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" y="1205805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– 13,3%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14,6%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828" y="2627172"/>
            <a:ext cx="825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 частота индуцированных родов 20-25%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4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5054770" y="879987"/>
            <a:ext cx="2004431" cy="275609"/>
          </a:xfrm>
          <a:custGeom>
            <a:avLst/>
            <a:gdLst/>
            <a:ahLst/>
            <a:cxnLst/>
            <a:rect l="l" t="t" r="r" b="b"/>
            <a:pathLst>
              <a:path w="2004431" h="275609">
                <a:moveTo>
                  <a:pt x="0" y="0"/>
                </a:moveTo>
                <a:lnTo>
                  <a:pt x="2004431" y="0"/>
                </a:lnTo>
                <a:lnTo>
                  <a:pt x="2004431" y="275609"/>
                </a:lnTo>
                <a:lnTo>
                  <a:pt x="0" y="275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968207"/>
              </p:ext>
            </p:extLst>
          </p:nvPr>
        </p:nvGraphicFramePr>
        <p:xfrm>
          <a:off x="228600" y="3406226"/>
          <a:ext cx="7696200" cy="630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-228600" y="190500"/>
            <a:ext cx="8530254" cy="8976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25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Кесарево сечение (%)</a:t>
            </a:r>
            <a:endParaRPr lang="ru-RU" sz="525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665" y="1651900"/>
            <a:ext cx="3561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Всего: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2024 г. – 24,3%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2023 г. – 25,4%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92347"/>
              </p:ext>
            </p:extLst>
          </p:nvPr>
        </p:nvGraphicFramePr>
        <p:xfrm>
          <a:off x="8458200" y="2095500"/>
          <a:ext cx="7772400" cy="801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53400" y="1790700"/>
            <a:ext cx="7217810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показания к операции </a:t>
            </a: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кесарево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(%)</a:t>
            </a:r>
          </a:p>
        </p:txBody>
      </p:sp>
    </p:spTree>
    <p:extLst>
      <p:ext uri="{BB962C8B-B14F-4D97-AF65-F5344CB8AC3E}">
        <p14:creationId xmlns:p14="http://schemas.microsoft.com/office/powerpoint/2010/main" val="33526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/>
          </p:nvPr>
        </p:nvGraphicFramePr>
        <p:xfrm>
          <a:off x="327991" y="3622382"/>
          <a:ext cx="7063409" cy="594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28600" y="334392"/>
            <a:ext cx="6781800" cy="115150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defTabSz="13716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Структура акушерских </a:t>
            </a:r>
            <a:endParaRPr lang="ru-RU" sz="3600" b="1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algn="ctr" defTabSz="13716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кровотечений </a:t>
            </a:r>
            <a:r>
              <a:rPr lang="ru-RU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(%/</a:t>
            </a:r>
            <a:r>
              <a:rPr lang="ru-RU" sz="3600" b="1" dirty="0" err="1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абс.ч</a:t>
            </a:r>
            <a:r>
              <a:rPr lang="ru-RU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.)</a:t>
            </a:r>
            <a:endParaRPr lang="ru-RU" sz="36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485900"/>
            <a:ext cx="4393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Всего:</a:t>
            </a:r>
          </a:p>
          <a:p>
            <a:r>
              <a:rPr lang="ru-RU" sz="3600" b="1" dirty="0">
                <a:solidFill>
                  <a:schemeClr val="tx2"/>
                </a:solidFill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</a:rPr>
              <a:t>2024 </a:t>
            </a:r>
            <a:r>
              <a:rPr lang="ru-RU" sz="3600" b="1" dirty="0">
                <a:solidFill>
                  <a:schemeClr val="tx2"/>
                </a:solidFill>
              </a:rPr>
              <a:t>г. – </a:t>
            </a:r>
            <a:r>
              <a:rPr lang="ru-RU" sz="3600" b="1" dirty="0" smtClean="0">
                <a:solidFill>
                  <a:schemeClr val="tx2"/>
                </a:solidFill>
              </a:rPr>
              <a:t>3,6% (166</a:t>
            </a:r>
            <a:r>
              <a:rPr lang="ru-RU" sz="3600" b="1" dirty="0">
                <a:solidFill>
                  <a:schemeClr val="tx2"/>
                </a:solidFill>
              </a:rPr>
              <a:t>)</a:t>
            </a:r>
          </a:p>
          <a:p>
            <a:r>
              <a:rPr lang="ru-RU" sz="3600" b="1" dirty="0">
                <a:solidFill>
                  <a:schemeClr val="tx2"/>
                </a:solidFill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</a:rPr>
              <a:t>2023 </a:t>
            </a:r>
            <a:r>
              <a:rPr lang="ru-RU" sz="3600" b="1" dirty="0">
                <a:solidFill>
                  <a:schemeClr val="tx2"/>
                </a:solidFill>
              </a:rPr>
              <a:t>г. –  </a:t>
            </a:r>
            <a:r>
              <a:rPr lang="ru-RU" sz="3600" b="1" dirty="0" smtClean="0">
                <a:solidFill>
                  <a:schemeClr val="tx2"/>
                </a:solidFill>
              </a:rPr>
              <a:t>3,5% (178)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200" y="2768879"/>
            <a:ext cx="7898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Исходы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послеродовых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кровотечений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6858000" y="4914900"/>
          <a:ext cx="10972800" cy="431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77200" y="4231332"/>
            <a:ext cx="436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Консервативные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методы остановки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49200" y="4600664"/>
            <a:ext cx="537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Хирургические методы остановки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0" y="5829300"/>
            <a:ext cx="1447800" cy="14362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5586576"/>
            <a:ext cx="1447800" cy="11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51802"/>
            <a:ext cx="10972800" cy="8298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+mn-lt"/>
              </a:rPr>
              <a:t>Структура объемных операций (%)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901399"/>
              </p:ext>
            </p:extLst>
          </p:nvPr>
        </p:nvGraphicFramePr>
        <p:xfrm>
          <a:off x="1066800" y="2628900"/>
          <a:ext cx="15621000" cy="571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409700"/>
            <a:ext cx="578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Всего:</a:t>
            </a:r>
            <a:endParaRPr lang="ru-RU" sz="3600" b="1" dirty="0">
              <a:solidFill>
                <a:schemeClr val="tx2"/>
              </a:solidFill>
            </a:endParaRPr>
          </a:p>
          <a:p>
            <a:r>
              <a:rPr lang="ru-RU" sz="3600" b="1" dirty="0" smtClean="0">
                <a:solidFill>
                  <a:schemeClr val="tx2"/>
                </a:solidFill>
              </a:rPr>
              <a:t>2024 </a:t>
            </a:r>
            <a:r>
              <a:rPr lang="ru-RU" sz="3600" b="1" dirty="0">
                <a:solidFill>
                  <a:schemeClr val="tx2"/>
                </a:solidFill>
              </a:rPr>
              <a:t>г. – </a:t>
            </a:r>
            <a:r>
              <a:rPr lang="ru-RU" sz="3600" b="1" dirty="0" smtClean="0">
                <a:solidFill>
                  <a:schemeClr val="tx2"/>
                </a:solidFill>
              </a:rPr>
              <a:t>0,1% (3)</a:t>
            </a:r>
            <a:endParaRPr lang="ru-RU" sz="3600" b="1" dirty="0">
              <a:solidFill>
                <a:schemeClr val="tx2"/>
              </a:solidFill>
            </a:endParaRPr>
          </a:p>
          <a:p>
            <a:r>
              <a:rPr lang="ru-RU" sz="3600" b="1" dirty="0" smtClean="0">
                <a:solidFill>
                  <a:schemeClr val="tx2"/>
                </a:solidFill>
              </a:rPr>
              <a:t>2023 </a:t>
            </a:r>
            <a:r>
              <a:rPr lang="ru-RU" sz="3600" b="1" dirty="0">
                <a:solidFill>
                  <a:schemeClr val="tx2"/>
                </a:solidFill>
              </a:rPr>
              <a:t>г. – </a:t>
            </a:r>
            <a:r>
              <a:rPr lang="ru-RU" sz="3600" b="1" dirty="0" smtClean="0">
                <a:solidFill>
                  <a:schemeClr val="tx2"/>
                </a:solidFill>
              </a:rPr>
              <a:t>0,1% (4)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owerpointbase.com-99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powerpointbase.com-991</Template>
  <TotalTime>8390</TotalTime>
  <Words>1854</Words>
  <Application>Microsoft Office PowerPoint</Application>
  <PresentationFormat>Произвольный</PresentationFormat>
  <Paragraphs>377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Aileron Bold</vt:lpstr>
      <vt:lpstr>Calibri</vt:lpstr>
      <vt:lpstr>Times New Roman</vt:lpstr>
      <vt:lpstr>Arial</vt:lpstr>
      <vt:lpstr>Wingdings 3</vt:lpstr>
      <vt:lpstr>Tahoma</vt:lpstr>
      <vt:lpstr>Aileron</vt:lpstr>
      <vt:lpstr>Agrandir Tight Heavy</vt:lpstr>
      <vt:lpstr>Aileron Heavy</vt:lpstr>
      <vt:lpstr>Arial Black</vt:lpstr>
      <vt:lpstr>돋움</vt:lpstr>
      <vt:lpstr>Wingdings</vt:lpstr>
      <vt:lpstr>Akzidenz-Grotesk Heavy</vt:lpstr>
      <vt:lpstr>Calibri Light</vt:lpstr>
      <vt:lpstr>powerpointbase.com-991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Доходы от оказания платных услуг</vt:lpstr>
      <vt:lpstr>Количество родов</vt:lpstr>
      <vt:lpstr>Исходы индуцированных родов</vt:lpstr>
      <vt:lpstr>Презентация PowerPoint</vt:lpstr>
      <vt:lpstr>Презентация PowerPoint</vt:lpstr>
      <vt:lpstr>Структура объемных операций (%)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 новорожденных ‰</vt:lpstr>
      <vt:lpstr>Презентация PowerPoint</vt:lpstr>
      <vt:lpstr>Презентация PowerPoint</vt:lpstr>
      <vt:lpstr>Индикаторы оценки качества медицинской помощи для медицинских организаций по охране здоровья  матери и ребенка</vt:lpstr>
      <vt:lpstr>Выводы</vt:lpstr>
      <vt:lpstr>Основные направления родильного дома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Коньюктурный отчет Акушерско-гинекологического подразделения ПМСП за 9 месяцев 2024 г по Енбекшиказахской МЦРБ</dc:title>
  <dc:creator>Lazzat</dc:creator>
  <cp:lastModifiedBy>Dathaeva Z.A</cp:lastModifiedBy>
  <cp:revision>133</cp:revision>
  <cp:lastPrinted>2025-01-29T08:37:20Z</cp:lastPrinted>
  <dcterms:created xsi:type="dcterms:W3CDTF">2006-08-16T00:00:00Z</dcterms:created>
  <dcterms:modified xsi:type="dcterms:W3CDTF">2025-01-29T09:11:14Z</dcterms:modified>
  <dc:identifier>DAGXAXGm6XU</dc:identifier>
</cp:coreProperties>
</file>